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9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</p:sldIdLst>
  <p:sldSz cx="9906000" cy="6858000" type="A4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  <p:clrMru>
    <a:srgbClr val="4A61D2"/>
    <a:srgbClr val="FFE07D"/>
  </p:clrMru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rgbClr val="D0ECD8"/>
          </a:solidFill>
        </a:fill>
      </a:tcStyle>
    </a:wholeTbl>
    <a:band2H>
      <a:tcTxStyle/>
      <a:tcStyle>
        <a:tcBdr/>
        <a:fill>
          <a:solidFill>
            <a:srgbClr val="E9F6EC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rgbClr val="D0ECD8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254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rgbClr val="E9F6EC"/>
          </a:solidFill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3"/>
              </a:solidFill>
              <a:prstDash val="solid"/>
              <a:round/>
            </a:ln>
          </a:left>
          <a:right>
            <a:ln w="12700" cap="flat">
              <a:solidFill>
                <a:schemeClr val="accent3"/>
              </a:solidFill>
              <a:prstDash val="solid"/>
              <a:round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solidFill>
                <a:schemeClr val="accent3"/>
              </a:solidFill>
              <a:prstDash val="solid"/>
              <a:round/>
            </a:ln>
          </a:insideH>
          <a:insideV>
            <a:ln w="12700" cap="flat">
              <a:solidFill>
                <a:schemeClr val="accent3"/>
              </a:solidFill>
              <a:prstDash val="solid"/>
              <a:round/>
            </a:ln>
          </a:insideV>
        </a:tcBdr>
        <a:fill>
          <a:solidFill>
            <a:srgbClr val="E9F6EC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ECD8"/>
          </a:solidFill>
        </a:fill>
      </a:tcStyle>
    </a:wholeTbl>
    <a:band2H>
      <a:tcTxStyle/>
      <a:tcStyle>
        <a:tcBdr/>
        <a:fill>
          <a:solidFill>
            <a:srgbClr val="E9F6EC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7F7F6"/>
          </a:solidFill>
        </a:fill>
      </a:tcStyle>
    </a:wholeTbl>
    <a:band2H>
      <a:tcTxStyle/>
      <a:tcStyle>
        <a:tcBdr/>
        <a:fill>
          <a:solidFill>
            <a:srgbClr val="FBFBF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41" autoAdjust="0"/>
    <p:restoredTop sz="94660"/>
  </p:normalViewPr>
  <p:slideViewPr>
    <p:cSldViewPr>
      <p:cViewPr varScale="1">
        <p:scale>
          <a:sx n="68" d="100"/>
          <a:sy n="68" d="100"/>
        </p:scale>
        <p:origin x="-1290" y="-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6239994665001647"/>
          <c:y val="0.13731278453831436"/>
          <c:w val="0.51780599963056329"/>
          <c:h val="0.73431603993176608"/>
        </c:manualLayout>
      </c:layout>
      <c:doughnutChart>
        <c:dLbls>
          <c:showCatName val="1"/>
          <c:showPercent val="1"/>
        </c:dLbls>
        <c:firstSliceAng val="0"/>
        <c:holeSize val="50"/>
      </c:doughnutChart>
      <c:spPr>
        <a:noFill/>
        <a:ln w="25400">
          <a:noFill/>
        </a:ln>
      </c:spPr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3.7452535823337747E-2"/>
          <c:y val="3.1655992373445935E-2"/>
          <c:w val="0.53944000000000003"/>
          <c:h val="0.79410599999999998"/>
        </c:manualLayout>
      </c:layout>
      <c:doughnutChart>
        <c:ser>
          <c:idx val="0"/>
          <c:order val="0"/>
          <c:tx>
            <c:strRef>
              <c:f>Sheet1!$A$2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FF3300"/>
            </a:solidFill>
            <a:ln w="57150" cap="flat">
              <a:solidFill>
                <a:srgbClr val="FFFFFF"/>
              </a:solidFill>
              <a:prstDash val="solid"/>
              <a:round/>
            </a:ln>
            <a:effectLst/>
          </c:spPr>
          <c:dPt>
            <c:idx val="1"/>
            <c:spPr>
              <a:solidFill>
                <a:srgbClr val="0066FF"/>
              </a:solidFill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14D-4A24-A296-7A7C29E08032}"/>
              </c:ext>
            </c:extLst>
          </c:dPt>
          <c:dPt>
            <c:idx val="2"/>
            <c:spPr>
              <a:solidFill>
                <a:srgbClr val="00FF00"/>
              </a:solidFill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14D-4A24-A296-7A7C29E08032}"/>
              </c:ext>
            </c:extLst>
          </c:dPt>
          <c:dLbls>
            <c:dLbl>
              <c:idx val="0"/>
              <c:numFmt formatCode="#,##0.00" sourceLinked="0"/>
              <c:spPr/>
              <c:txPr>
                <a:bodyPr/>
                <a:lstStyle/>
                <a:p>
                  <a:pPr>
                    <a:defRPr sz="1800" b="1" i="0" u="none" strike="noStrike">
                      <a:solidFill>
                        <a:srgbClr val="FFFFFF"/>
                      </a:solidFill>
                      <a:latin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.00" sourceLinked="0"/>
              <c:spPr/>
              <c:txPr>
                <a:bodyPr/>
                <a:lstStyle/>
                <a:p>
                  <a:pPr>
                    <a:defRPr sz="1800" b="1" i="0" u="none" strike="noStrike">
                      <a:solidFill>
                        <a:srgbClr val="FFFFFF"/>
                      </a:solidFill>
                      <a:latin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.00" sourceLinked="0"/>
              <c:spPr/>
              <c:txPr>
                <a:bodyPr/>
                <a:lstStyle/>
                <a:p>
                  <a:pPr>
                    <a:defRPr sz="1800" b="1" i="0" u="none" strike="noStrike">
                      <a:solidFill>
                        <a:srgbClr val="FFFFFF"/>
                      </a:solidFill>
                      <a:latin typeface="Arial"/>
                    </a:defRPr>
                  </a:pPr>
                  <a:endParaRPr lang="ru-RU"/>
                </a:p>
              </c:txPr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i="0" u="none" strike="noStrike">
                    <a:solidFill>
                      <a:srgbClr val="FFFFFF"/>
                    </a:solidFill>
                    <a:latin typeface="Arial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Основное оборудование </c:v>
                </c:pt>
                <c:pt idx="1">
                  <c:v>Дополнительное  медицинское оборудование </c:v>
                </c:pt>
                <c:pt idx="2">
                  <c:v>Строительство 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52</c:v>
                </c:pt>
                <c:pt idx="1">
                  <c:v>11</c:v>
                </c:pt>
                <c:pt idx="2">
                  <c:v>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14D-4A24-A296-7A7C29E08032}"/>
            </c:ext>
          </c:extLst>
        </c:ser>
        <c:firstSliceAng val="0"/>
        <c:holeSize val="50"/>
      </c:doughnutChart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0"/>
          <c:y val="0.82427600000000001"/>
          <c:w val="1"/>
          <c:h val="0.17572399999999999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800" b="0" i="0" u="none" strike="noStrike">
              <a:solidFill>
                <a:srgbClr val="000000"/>
              </a:solidFill>
              <a:latin typeface="Arial"/>
            </a:defRPr>
          </a:pPr>
          <a:endParaRPr lang="ru-RU"/>
        </a:p>
      </c:txPr>
    </c:legend>
    <c:plotVisOnly val="1"/>
    <c:dispBlanksAs val="zero"/>
    <c:showDLblsOverMax val="1"/>
  </c:chart>
  <c:spPr>
    <a:noFill/>
    <a:ln>
      <a:noFill/>
    </a:ln>
    <a:effectLst/>
  </c:sp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8.3601240136062967E-3"/>
          <c:y val="6.0977590910598317E-2"/>
          <c:w val="0.53944000000000003"/>
          <c:h val="0.79410599999999998"/>
        </c:manualLayout>
      </c:layout>
      <c:doughnutChart>
        <c:firstSliceAng val="0"/>
        <c:holeSize val="50"/>
      </c:doughnutChart>
      <c:spPr>
        <a:noFill/>
        <a:ln w="25400">
          <a:noFill/>
        </a:ln>
        <a:effectLst/>
      </c:spPr>
    </c:plotArea>
    <c:legend>
      <c:legendPos val="b"/>
      <c:layout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800" b="0" i="0" u="none" strike="noStrike">
              <a:solidFill>
                <a:srgbClr val="000000"/>
              </a:solidFill>
              <a:latin typeface="Arial"/>
            </a:defRPr>
          </a:pPr>
          <a:endParaRPr lang="ru-RU"/>
        </a:p>
      </c:txPr>
    </c:legend>
    <c:plotVisOnly val="1"/>
    <c:dispBlanksAs val="zero"/>
    <c:showDLblsOverMax val="1"/>
  </c:chart>
  <c:spPr>
    <a:noFill/>
    <a:ln>
      <a:noFill/>
    </a:ln>
    <a:effectLst/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5.0000000000000036E-3"/>
          <c:y val="7.3900599999999997E-2"/>
          <c:w val="0.433639"/>
          <c:h val="0.91359900000000005"/>
        </c:manualLayout>
      </c:layout>
      <c:doughnutChart>
        <c:ser>
          <c:idx val="0"/>
          <c:order val="0"/>
          <c:tx>
            <c:strRef>
              <c:f>Sheet1!$A$2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2E578C"/>
            </a:solidFill>
            <a:ln w="57150" cap="flat">
              <a:solidFill>
                <a:srgbClr val="FFFFFF"/>
              </a:solidFill>
              <a:prstDash val="solid"/>
              <a:round/>
            </a:ln>
            <a:effectLst/>
          </c:spPr>
          <c:dPt>
            <c:idx val="1"/>
            <c:spPr>
              <a:solidFill>
                <a:srgbClr val="5D9648"/>
              </a:solidFill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0EF-44DF-BE0D-6494679B9951}"/>
              </c:ext>
            </c:extLst>
          </c:dPt>
          <c:dPt>
            <c:idx val="2"/>
            <c:spPr>
              <a:solidFill>
                <a:srgbClr val="E7A13D"/>
              </a:solidFill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0EF-44DF-BE0D-6494679B9951}"/>
              </c:ext>
            </c:extLst>
          </c:dPt>
          <c:dPt>
            <c:idx val="3"/>
            <c:spPr>
              <a:solidFill>
                <a:srgbClr val="BC2D30"/>
              </a:solidFill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0EF-44DF-BE0D-6494679B9951}"/>
              </c:ext>
            </c:extLst>
          </c:dPt>
          <c:dPt>
            <c:idx val="4"/>
            <c:spPr>
              <a:solidFill>
                <a:srgbClr val="6F3D79"/>
              </a:solidFill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0EF-44DF-BE0D-6494679B9951}"/>
              </c:ext>
            </c:extLst>
          </c:dPt>
          <c:dPt>
            <c:idx val="5"/>
            <c:spPr>
              <a:solidFill>
                <a:srgbClr val="7D807F"/>
              </a:solidFill>
              <a:ln w="57150" cap="flat">
                <a:solidFill>
                  <a:srgbClr val="FFFFFF"/>
                </a:solidFill>
                <a:prstDash val="solid"/>
                <a:round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0EF-44DF-BE0D-6494679B9951}"/>
              </c:ext>
            </c:extLst>
          </c:dPt>
          <c:dPt>
            <c:idx val="6"/>
            <c:spPr>
              <a:solidFill>
                <a:srgbClr val="41699B"/>
              </a:solidFill>
              <a:ln w="12700" cap="flat">
                <a:noFill/>
                <a:miter lim="4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50EF-44DF-BE0D-6494679B9951}"/>
              </c:ext>
            </c:extLst>
          </c:dPt>
          <c:dPt>
            <c:idx val="7"/>
            <c:spPr>
              <a:solidFill>
                <a:srgbClr val="6EA45A"/>
              </a:solidFill>
              <a:ln w="12700" cap="flat">
                <a:noFill/>
                <a:miter lim="4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0EF-44DF-BE0D-6494679B9951}"/>
              </c:ext>
            </c:extLst>
          </c:dPt>
          <c:dLbls>
            <c:dLbl>
              <c:idx val="0"/>
              <c:numFmt formatCode="0.00" sourceLinked="0"/>
              <c:spPr/>
              <c:txPr>
                <a:bodyPr/>
                <a:lstStyle/>
                <a:p>
                  <a:pPr>
                    <a:defRPr sz="2400" b="1" i="0" u="none" strike="noStrike">
                      <a:solidFill>
                        <a:srgbClr val="FFFFFF"/>
                      </a:solidFill>
                      <a:latin typeface="Helvetica"/>
                    </a:defRPr>
                  </a:pPr>
                  <a:endParaRPr lang="ru-RU"/>
                </a:p>
              </c:txPr>
            </c:dLbl>
            <c:dLbl>
              <c:idx val="1"/>
              <c:numFmt formatCode="0.00" sourceLinked="0"/>
              <c:spPr/>
              <c:txPr>
                <a:bodyPr/>
                <a:lstStyle/>
                <a:p>
                  <a:pPr>
                    <a:defRPr sz="2400" b="1" i="0" u="none" strike="noStrike">
                      <a:solidFill>
                        <a:srgbClr val="FFFFFF"/>
                      </a:solidFill>
                      <a:latin typeface="Helvetica"/>
                    </a:defRPr>
                  </a:pPr>
                  <a:endParaRPr lang="ru-RU"/>
                </a:p>
              </c:txPr>
            </c:dLbl>
            <c:dLbl>
              <c:idx val="2"/>
              <c:numFmt formatCode="0.00" sourceLinked="0"/>
              <c:spPr/>
              <c:txPr>
                <a:bodyPr/>
                <a:lstStyle/>
                <a:p>
                  <a:pPr>
                    <a:defRPr sz="2400" b="1" i="0" u="none" strike="noStrike">
                      <a:solidFill>
                        <a:srgbClr val="FFFFFF"/>
                      </a:solidFill>
                      <a:latin typeface="Helvetica"/>
                    </a:defRPr>
                  </a:pPr>
                  <a:endParaRPr lang="ru-RU"/>
                </a:p>
              </c:txPr>
            </c:dLbl>
            <c:dLbl>
              <c:idx val="3"/>
              <c:numFmt formatCode="0.00" sourceLinked="0"/>
              <c:spPr/>
              <c:txPr>
                <a:bodyPr/>
                <a:lstStyle/>
                <a:p>
                  <a:pPr>
                    <a:defRPr sz="2400" b="1" i="0" u="none" strike="noStrike">
                      <a:solidFill>
                        <a:srgbClr val="FFFFFF"/>
                      </a:solidFill>
                      <a:latin typeface="Helvetica"/>
                    </a:defRPr>
                  </a:pPr>
                  <a:endParaRPr lang="ru-RU"/>
                </a:p>
              </c:txPr>
            </c:dLbl>
            <c:dLbl>
              <c:idx val="4"/>
              <c:numFmt formatCode="0.00" sourceLinked="0"/>
              <c:spPr/>
              <c:txPr>
                <a:bodyPr/>
                <a:lstStyle/>
                <a:p>
                  <a:pPr>
                    <a:defRPr sz="2400" b="1" i="0" u="none" strike="noStrike">
                      <a:solidFill>
                        <a:srgbClr val="FFFFFF"/>
                      </a:solidFill>
                      <a:latin typeface="Helvetica"/>
                    </a:defRPr>
                  </a:pPr>
                  <a:endParaRPr lang="ru-RU"/>
                </a:p>
              </c:txPr>
            </c:dLbl>
            <c:dLbl>
              <c:idx val="5"/>
              <c:numFmt formatCode="0.00" sourceLinked="0"/>
              <c:spPr/>
              <c:txPr>
                <a:bodyPr/>
                <a:lstStyle/>
                <a:p>
                  <a:pPr>
                    <a:defRPr sz="2400" b="1" i="0" u="none" strike="noStrike">
                      <a:solidFill>
                        <a:srgbClr val="FFFFFF"/>
                      </a:solidFill>
                      <a:latin typeface="Helvetica"/>
                    </a:defRPr>
                  </a:pPr>
                  <a:endParaRPr lang="ru-RU"/>
                </a:p>
              </c:txPr>
            </c:dLbl>
            <c:dLbl>
              <c:idx val="6"/>
              <c:numFmt formatCode="0.00" sourceLinked="0"/>
              <c:spPr/>
              <c:txPr>
                <a:bodyPr/>
                <a:lstStyle/>
                <a:p>
                  <a:pPr>
                    <a:defRPr sz="2400" b="1" i="0" u="none" strike="noStrike">
                      <a:solidFill>
                        <a:srgbClr val="FFFFFF"/>
                      </a:solidFill>
                      <a:latin typeface="Helvetica"/>
                    </a:defRPr>
                  </a:pPr>
                  <a:endParaRPr lang="ru-RU"/>
                </a:p>
              </c:txPr>
            </c:dLbl>
            <c:dLbl>
              <c:idx val="7"/>
              <c:numFmt formatCode="0.00" sourceLinked="0"/>
              <c:spPr/>
              <c:txPr>
                <a:bodyPr/>
                <a:lstStyle/>
                <a:p>
                  <a:pPr>
                    <a:defRPr sz="2400" b="1" i="0" u="none" strike="noStrike">
                      <a:solidFill>
                        <a:srgbClr val="FFFFFF"/>
                      </a:solidFill>
                      <a:latin typeface="Helvetica"/>
                    </a:defRPr>
                  </a:pPr>
                  <a:endParaRPr lang="ru-RU"/>
                </a:p>
              </c:txPr>
            </c:dLbl>
            <c:numFmt formatCode="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 i="0" u="none" strike="noStrike">
                    <a:solidFill>
                      <a:srgbClr val="FFFFFF"/>
                    </a:solidFill>
                    <a:latin typeface="Helvetica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Sheet1!$B$1:$I$1</c:f>
              <c:strCache>
                <c:ptCount val="8"/>
                <c:pt idx="0">
                  <c:v>Амортизация оборудования (3% от стоимости</c:v>
                </c:pt>
                <c:pt idx="1">
                  <c:v>Содержание здания (3% от стоимости)</c:v>
                </c:pt>
                <c:pt idx="2">
                  <c:v>Коммунальные услуги</c:v>
                </c:pt>
                <c:pt idx="3">
                  <c:v>Страхование имущества, (1 % от стоимости)</c:v>
                </c:pt>
                <c:pt idx="4">
                  <c:v>Расходные материалы, стационар</c:v>
                </c:pt>
                <c:pt idx="5">
                  <c:v>Фонд оплаты труда</c:v>
                </c:pt>
                <c:pt idx="6">
                  <c:v>Страховые взносы</c:v>
                </c:pt>
                <c:pt idx="7">
                  <c:v>Налог на имущество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1.9000000000000001</c:v>
                </c:pt>
                <c:pt idx="1">
                  <c:v>1.03</c:v>
                </c:pt>
                <c:pt idx="2">
                  <c:v>0.96000000000000041</c:v>
                </c:pt>
                <c:pt idx="3">
                  <c:v>0.87000000000000044</c:v>
                </c:pt>
                <c:pt idx="4">
                  <c:v>2.15</c:v>
                </c:pt>
                <c:pt idx="5">
                  <c:v>1.51</c:v>
                </c:pt>
                <c:pt idx="6">
                  <c:v>0.45</c:v>
                </c:pt>
                <c:pt idx="7">
                  <c:v>1.74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50EF-44DF-BE0D-6494679B9951}"/>
            </c:ext>
          </c:extLst>
        </c:ser>
        <c:firstSliceAng val="0"/>
        <c:holeSize val="50"/>
      </c:doughnutChart>
      <c:spPr>
        <a:noFill/>
        <a:ln w="12700" cap="flat">
          <a:noFill/>
          <a:miter lim="400000"/>
        </a:ln>
        <a:effectLst/>
      </c:spPr>
    </c:plotArea>
    <c:legend>
      <c:legendPos val="r"/>
      <c:layout>
        <c:manualLayout>
          <c:xMode val="edge"/>
          <c:yMode val="edge"/>
          <c:x val="0.42896400000000023"/>
          <c:y val="0"/>
          <c:w val="0.57103599999999999"/>
          <c:h val="0.4838390000000000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1800" b="0" i="0" u="none" strike="noStrike">
              <a:solidFill>
                <a:srgbClr val="000000"/>
              </a:solidFill>
              <a:latin typeface="Arial"/>
            </a:defRPr>
          </a:pPr>
          <a:endParaRPr lang="ru-RU"/>
        </a:p>
      </c:txPr>
    </c:legend>
    <c:plotVisOnly val="1"/>
    <c:dispBlanksAs val="zero"/>
    <c:showDLblsOverMax val="1"/>
  </c:chart>
  <c:spPr>
    <a:noFill/>
    <a:ln>
      <a:noFill/>
    </a:ln>
    <a:effectLst/>
  </c:sp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0.18063</cdr:x>
      <cdr:y>0.24324</cdr:y>
    </cdr:from>
    <cdr:to>
      <cdr:x>0.43132</cdr:x>
      <cdr:y>0.6181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1428760" y="1285884"/>
          <a:ext cx="1982949" cy="198162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>
            <a:lumMod val="75000"/>
            <a:lumOff val="25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94 </a:t>
          </a:r>
          <a:r>
            <a:rPr lang="ru-RU" sz="2000" dirty="0" err="1" smtClean="0">
              <a:latin typeface="Times New Roman" pitchFamily="18" charset="0"/>
              <a:cs typeface="Times New Roman" pitchFamily="18" charset="0"/>
            </a:rPr>
            <a:t>млн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$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0.10981</cdr:x>
      <cdr:y>0.28601</cdr:y>
    </cdr:from>
    <cdr:to>
      <cdr:x>0.32986</cdr:x>
      <cdr:y>0.75597</cdr:y>
    </cdr:to>
    <cdr:sp macro="" textlink="">
      <cdr:nvSpPr>
        <cdr:cNvPr id="2" name="Кружок"/>
        <cdr:cNvSpPr/>
      </cdr:nvSpPr>
      <cdr:spPr>
        <a:xfrm xmlns:a="http://schemas.openxmlformats.org/drawingml/2006/main">
          <a:off x="1059920" y="1292658"/>
          <a:ext cx="2124008" cy="2124010"/>
        </a:xfrm>
        <a:prstGeom xmlns:a="http://schemas.openxmlformats.org/drawingml/2006/main" prst="ellipse">
          <a:avLst/>
        </a:prstGeom>
        <a:solidFill xmlns:a="http://schemas.openxmlformats.org/drawingml/2006/main">
          <a:srgbClr val="0D4053"/>
        </a:solidFill>
        <a:ln xmlns:a="http://schemas.openxmlformats.org/drawingml/2006/main" w="19050" cap="flat">
          <a:solidFill>
            <a:srgbClr val="FFFFFF"/>
          </a:solidFill>
          <a:prstDash val="solid"/>
          <a:miter lim="800000"/>
        </a:ln>
        <a:effectLst xmlns:a="http://schemas.openxmlformats.org/drawingml/2006/main"/>
      </cdr:spPr>
      <cdr:txBody>
        <a:bodyPr xmlns:a="http://schemas.openxmlformats.org/drawingml/2006/main" wrap="square" lIns="45718" tIns="45718" rIns="45718" bIns="45718" numCol="1" anchor="ctr">
          <a:noAutofit/>
        </a:bodyPr>
        <a:lstStyle xmlns:a="http://schemas.openxmlformats.org/drawingml/2006/main">
          <a:defPPr marL="0" marR="0" indent="0" algn="l" defTabSz="914400" rtl="0" fontAlgn="auto" latinLnBrk="1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defRPr>
          </a:defPPr>
          <a:lvl1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defRPr>
          </a:lvl1pPr>
          <a:lvl2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defRPr>
          </a:lvl2pPr>
          <a:lvl3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defRPr>
          </a:lvl3pPr>
          <a:lvl4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defRPr>
          </a:lvl4pPr>
          <a:lvl5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defRPr>
          </a:lvl5pPr>
          <a:lvl6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defRPr>
          </a:lvl6pPr>
          <a:lvl7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defRPr>
          </a:lvl7pPr>
          <a:lvl8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defRPr>
          </a:lvl8pPr>
          <a:lvl9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defRPr>
          </a:lvl9pPr>
        </a:lstStyle>
        <a:p xmlns:a="http://schemas.openxmlformats.org/drawingml/2006/main">
          <a:pPr algn="ctr">
            <a:defRPr sz="2800" b="1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defRPr>
          </a:pPr>
          <a:endParaRPr/>
        </a:p>
      </cdr:txBody>
    </cdr:sp>
  </cdr:relSizeAnchor>
  <cdr:relSizeAnchor xmlns:cdr="http://schemas.openxmlformats.org/drawingml/2006/chartDrawing">
    <cdr:from>
      <cdr:x>0.13941</cdr:x>
      <cdr:y>0.45988</cdr:y>
    </cdr:from>
    <cdr:to>
      <cdr:x>0.30775</cdr:x>
      <cdr:y>0.56203</cdr:y>
    </cdr:to>
    <cdr:sp macro="" textlink="">
      <cdr:nvSpPr>
        <cdr:cNvPr id="3" name="682 млн.руб"/>
        <cdr:cNvSpPr txBox="1"/>
      </cdr:nvSpPr>
      <cdr:spPr>
        <a:xfrm xmlns:a="http://schemas.openxmlformats.org/drawingml/2006/main">
          <a:off x="1345672" y="2078476"/>
          <a:ext cx="1624771" cy="4616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extLst xmlns:a="http://schemas.openxmlformats.org/drawingml/2006/main">
          <a:ext uri="{C572A759-6A51-4108-AA02-DFA0A04FC94B}">
            <ma14:wrappingTextBoxFlag xmlns:r="http://schemas.openxmlformats.org/officeDocument/2006/relationships" xmlns:p="http://schemas.openxmlformats.org/presentationml/2006/main" xmlns:ma14="http://schemas.microsoft.com/office/mac/drawingml/2011/main" xmlns:a14="http://schemas.microsoft.com/office/drawing/2010/main" xmlns:m="http://schemas.openxmlformats.org/officeDocument/2006/math" xmlns="" xmlns:lc="http://schemas.openxmlformats.org/drawingml/2006/lockedCanvas" val="1"/>
          </a:ext>
        </a:extLst>
      </cdr:spPr>
      <cdr:txBody>
        <a:bodyPr xmlns:a="http://schemas.openxmlformats.org/drawingml/2006/main" wrap="square" lIns="45718" tIns="45718" rIns="45718" bIns="45718" numCol="1" anchor="ctr">
          <a:spAutoFit/>
        </a:bodyPr>
        <a:lstStyle xmlns:a="http://schemas.openxmlformats.org/drawingml/2006/main">
          <a:defPPr marL="0" marR="0" indent="0" algn="l" defTabSz="914400" rtl="0" fontAlgn="auto" latinLnBrk="1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defRPr>
          </a:defPPr>
          <a:lvl1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defRPr>
          </a:lvl1pPr>
          <a:lvl2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defRPr>
          </a:lvl2pPr>
          <a:lvl3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defRPr>
          </a:lvl3pPr>
          <a:lvl4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defRPr>
          </a:lvl4pPr>
          <a:lvl5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defRPr>
          </a:lvl5pPr>
          <a:lvl6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defRPr>
          </a:lvl6pPr>
          <a:lvl7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defRPr>
          </a:lvl7pPr>
          <a:lvl8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defRPr>
          </a:lvl8pPr>
          <a:lvl9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defRPr>
          </a:lvl9pPr>
        </a:lstStyle>
        <a:p xmlns:a="http://schemas.openxmlformats.org/drawingml/2006/main">
          <a:r>
            <a:rPr sz="2400" b="1">
              <a:solidFill>
                <a:schemeClr val="bg1"/>
              </a:solidFill>
              <a:latin typeface="+mj-lt"/>
            </a:rPr>
            <a:t>10,6 млн. $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77850" y="1371600"/>
            <a:ext cx="8505952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77850" y="3228536"/>
            <a:ext cx="8509254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11/27/2019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914401"/>
            <a:ext cx="222885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914401"/>
            <a:ext cx="652145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1034" y="3957739"/>
            <a:ext cx="6699628" cy="2202833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t>Текст заголовка</a:t>
            </a:r>
          </a:p>
        </p:txBody>
      </p:sp>
      <p:sp>
        <p:nvSpPr>
          <p:cNvPr id="2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962473" y="6221731"/>
            <a:ext cx="273654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23672" y="309302"/>
            <a:ext cx="9108834" cy="1171063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8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557482" y="1579418"/>
            <a:ext cx="9108836" cy="4597545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57483" y="6274868"/>
            <a:ext cx="8927712" cy="383628"/>
          </a:xfrm>
          <a:prstGeom prst="rect">
            <a:avLst/>
          </a:prstGeom>
        </p:spPr>
        <p:txBody>
          <a:bodyPr lIns="0" tIns="0" rIns="0" bIns="0" anchor="b"/>
          <a:lstStyle/>
          <a:p>
            <a:endParaRPr/>
          </a:p>
        </p:txBody>
      </p:sp>
      <p:sp>
        <p:nvSpPr>
          <p:cNvPr id="4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57212" y="-1"/>
            <a:ext cx="9109076" cy="28734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4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548" y="1316736"/>
            <a:ext cx="84201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4548" y="2704664"/>
            <a:ext cx="84201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11/27/2019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920085"/>
            <a:ext cx="437515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920085"/>
            <a:ext cx="437515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855248"/>
            <a:ext cx="4376870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32111" y="1859758"/>
            <a:ext cx="4378590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95300" y="2514600"/>
            <a:ext cx="437687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514600"/>
            <a:ext cx="437859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9795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92626-37D2-4832-BF7A-BC283494A20D}" type="datetimeFigureOut">
              <a:rPr lang="en-US" smtClean="0"/>
              <a:pPr/>
              <a:t>11/27/2019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950" y="514352"/>
            <a:ext cx="29718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42950" y="1676400"/>
            <a:ext cx="29718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872971" y="1676400"/>
            <a:ext cx="5537729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11/27/2019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429566" y="1108077"/>
            <a:ext cx="569595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671145" y="5359769"/>
            <a:ext cx="168402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400" y="1176997"/>
            <a:ext cx="2397252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0400" y="2828785"/>
            <a:ext cx="239395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11/27/2019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50300" y="6356351"/>
            <a:ext cx="660400" cy="365125"/>
          </a:xfrm>
        </p:spPr>
        <p:txBody>
          <a:bodyPr/>
          <a:lstStyle/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776276" y="1199517"/>
            <a:ext cx="500253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0319" y="5816600"/>
            <a:ext cx="9926638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746625" y="6219826"/>
            <a:ext cx="5159375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0319" y="-7144"/>
            <a:ext cx="9926638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746625" y="-7143"/>
            <a:ext cx="5159375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95300" y="1935480"/>
            <a:ext cx="89154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fld id="{48D92626-37D2-4832-BF7A-BC283494A20D}" type="datetimeFigureOut">
              <a:rPr lang="en-US" smtClean="0"/>
              <a:pPr algn="l" eaLnBrk="1" latinLnBrk="0" hangingPunct="1"/>
              <a:t>11/27/2019</a:t>
            </a:fld>
            <a:endParaRPr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889250" y="6356351"/>
            <a:ext cx="36322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300" dirty="0">
              <a:solidFill>
                <a:schemeClr val="bg2">
                  <a:tint val="60000"/>
                  <a:satMod val="155000"/>
                </a:scheme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585200" y="6356351"/>
            <a:ext cx="8255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20602" y="202408"/>
            <a:ext cx="9945594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bebig.ru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Номер слайда 3"/>
          <p:cNvSpPr txBox="1">
            <a:spLocks noGrp="1"/>
          </p:cNvSpPr>
          <p:nvPr>
            <p:ph type="sldNum" sz="quarter" idx="2"/>
          </p:nvPr>
        </p:nvSpPr>
        <p:spPr>
          <a:xfrm>
            <a:off x="9609938" y="6605110"/>
            <a:ext cx="188896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</a:t>
            </a:fld>
            <a:endParaRPr/>
          </a:p>
        </p:txBody>
      </p:sp>
      <p:sp>
        <p:nvSpPr>
          <p:cNvPr id="53" name="TextBox 2"/>
          <p:cNvSpPr txBox="1"/>
          <p:nvPr/>
        </p:nvSpPr>
        <p:spPr>
          <a:xfrm>
            <a:off x="1095348" y="5643578"/>
            <a:ext cx="7919793" cy="1015659"/>
          </a:xfrm>
          <a:prstGeom prst="rect">
            <a:avLst/>
          </a:prstGeom>
          <a:ln w="12700">
            <a:miter lim="400000"/>
          </a:ln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defRPr sz="4000" b="1">
                <a:ln w="12700" cap="flat">
                  <a:solidFill>
                    <a:schemeClr val="accent5"/>
                  </a:solidFill>
                  <a:prstDash val="solid"/>
                  <a:round/>
                </a:ln>
                <a:solidFill>
                  <a:srgbClr val="6F9DA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ЦЕНТР </a:t>
            </a:r>
            <a:r>
              <a:rPr lang="ru-RU" dirty="0" smtClean="0"/>
              <a:t>ПРОТОННОЙ</a:t>
            </a:r>
            <a:r>
              <a:rPr smtClean="0"/>
              <a:t> </a:t>
            </a:r>
            <a:r>
              <a:t>ТЕРАПИИ</a:t>
            </a:r>
          </a:p>
          <a:p>
            <a:pPr algn="ctr">
              <a:defRPr sz="2000" b="1" i="1">
                <a:latin typeface="Arial"/>
                <a:ea typeface="Arial"/>
                <a:cs typeface="Arial"/>
                <a:sym typeface="Arial"/>
              </a:defRPr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 городе</a:t>
            </a:r>
            <a:r>
              <a:rPr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>
                <a:solidFill>
                  <a:schemeClr val="accent6">
                    <a:lumMod val="50000"/>
                  </a:schemeClr>
                </a:solidFill>
              </a:rPr>
              <a:t>Стамбул</a:t>
            </a:r>
          </a:p>
        </p:txBody>
      </p:sp>
      <p:sp>
        <p:nvSpPr>
          <p:cNvPr id="54" name="TextBox 7"/>
          <p:cNvSpPr txBox="1"/>
          <p:nvPr/>
        </p:nvSpPr>
        <p:spPr>
          <a:xfrm>
            <a:off x="309530" y="285728"/>
            <a:ext cx="9286940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000" b="1" i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>
                <a:solidFill>
                  <a:srgbClr val="4A61D2"/>
                </a:solidFill>
              </a:rPr>
              <a:t>ИНВЕСТИЦИОННЫЙ </a:t>
            </a:r>
            <a:r>
              <a:rPr smtClean="0">
                <a:solidFill>
                  <a:srgbClr val="4A61D2"/>
                </a:solidFill>
              </a:rPr>
              <a:t>ПРОЕКТ</a:t>
            </a:r>
            <a:r>
              <a:rPr lang="ru-RU" dirty="0" smtClean="0">
                <a:solidFill>
                  <a:srgbClr val="4A61D2"/>
                </a:solidFill>
              </a:rPr>
              <a:t>                        </a:t>
            </a:r>
          </a:p>
          <a:p>
            <a:r>
              <a:rPr lang="ru-RU" dirty="0" smtClean="0"/>
              <a:t>                                     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ООО «Современные ядерные технологии»</a:t>
            </a:r>
            <a:endParaRPr sz="1400">
              <a:solidFill>
                <a:schemeClr val="accent3">
                  <a:lumMod val="50000"/>
                </a:schemeClr>
              </a:solidFill>
              <a:latin typeface="Algerian" pitchFamily="82" charset="0"/>
            </a:endParaRPr>
          </a:p>
        </p:txBody>
      </p:sp>
      <p:pic>
        <p:nvPicPr>
          <p:cNvPr id="55" name="Resim 3" descr="Resim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381100" y="1071546"/>
            <a:ext cx="6786610" cy="43577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238356" y="4714884"/>
            <a:ext cx="5143536" cy="64632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spc="0" normalizeH="0" baseline="0" dirty="0" smtClean="0">
                <a:ln>
                  <a:noFill/>
                </a:ln>
                <a:solidFill>
                  <a:srgbClr val="4A61D2"/>
                </a:solidFill>
                <a:effectLst/>
                <a:uFillTx/>
                <a:latin typeface="Sylfaen" pitchFamily="18" charset="0"/>
                <a:sym typeface="Helvetica"/>
              </a:rPr>
              <a:t>Мы не знаем, что будет завтра,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spc="0" normalizeH="0" baseline="0" dirty="0" smtClean="0">
                <a:ln>
                  <a:noFill/>
                </a:ln>
                <a:solidFill>
                  <a:srgbClr val="4A61D2"/>
                </a:solidFill>
                <a:effectLst/>
                <a:uFillTx/>
                <a:latin typeface="Sylfaen" pitchFamily="18" charset="0"/>
                <a:sym typeface="Helvetica"/>
              </a:rPr>
              <a:t>наше дело - быть здоровыми</a:t>
            </a:r>
            <a:r>
              <a:rPr kumimoji="0" lang="ru-RU" sz="1800" b="1" i="0" u="none" strike="noStrike" cap="none" spc="0" normalizeH="0" dirty="0" smtClean="0">
                <a:ln>
                  <a:noFill/>
                </a:ln>
                <a:solidFill>
                  <a:srgbClr val="4A61D2"/>
                </a:solidFill>
                <a:effectLst/>
                <a:uFillTx/>
                <a:latin typeface="Sylfaen" pitchFamily="18" charset="0"/>
                <a:sym typeface="Helvetica"/>
              </a:rPr>
              <a:t> сегодня!</a:t>
            </a:r>
            <a:endParaRPr kumimoji="0" lang="ru-RU" sz="1800" b="1" i="0" u="none" strike="noStrike" cap="none" spc="0" normalizeH="0" baseline="0" dirty="0">
              <a:ln>
                <a:noFill/>
              </a:ln>
              <a:solidFill>
                <a:srgbClr val="4A61D2"/>
              </a:solidFill>
              <a:effectLst/>
              <a:uFillTx/>
              <a:latin typeface="Sylfaen" pitchFamily="18" charset="0"/>
              <a:sym typeface="Helvetica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Номер слайда 3"/>
          <p:cNvSpPr txBox="1">
            <a:spLocks noGrp="1"/>
          </p:cNvSpPr>
          <p:nvPr>
            <p:ph type="sldNum" sz="quarter" idx="2"/>
          </p:nvPr>
        </p:nvSpPr>
        <p:spPr>
          <a:xfrm>
            <a:off x="9077277" y="6596578"/>
            <a:ext cx="188897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10</a:t>
            </a:fld>
            <a:endParaRPr/>
          </a:p>
        </p:txBody>
      </p:sp>
      <p:graphicFrame>
        <p:nvGraphicFramePr>
          <p:cNvPr id="121" name="Таблица 5"/>
          <p:cNvGraphicFramePr/>
          <p:nvPr/>
        </p:nvGraphicFramePr>
        <p:xfrm>
          <a:off x="82550" y="1313177"/>
          <a:ext cx="9740900" cy="5374226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3093787"/>
                <a:gridCol w="6647113"/>
              </a:tblGrid>
              <a:tr h="884806">
                <a:tc>
                  <a:txBody>
                    <a:bodyPr/>
                    <a:lstStyle/>
                    <a:p>
                      <a:pPr algn="l">
                        <a:defRPr sz="1800" b="0"/>
                      </a:pPr>
                      <a:r>
                        <a:rPr sz="1400" b="1">
                          <a:solidFill>
                            <a:srgbClr val="4A61D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Капитальные затраты 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just">
                        <a:defRPr sz="1800" b="0"/>
                      </a:pPr>
                      <a:r>
                        <a:rPr lang="ru-RU" sz="1200" b="1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1-й</a:t>
                      </a:r>
                      <a:r>
                        <a:rPr lang="ru-RU" sz="1200" b="1" baseline="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 этап -</a:t>
                      </a:r>
                      <a:r>
                        <a:rPr sz="1200" b="1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2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40 млн </a:t>
                      </a:r>
                      <a:r>
                        <a:rPr lang="en-US" sz="1200" b="1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$</a:t>
                      </a:r>
                      <a:r>
                        <a:rPr lang="ru-RU" sz="1200" b="1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;</a:t>
                      </a:r>
                    </a:p>
                    <a:p>
                      <a:pPr algn="just">
                        <a:defRPr sz="1800" b="0"/>
                      </a:pPr>
                      <a:r>
                        <a:rPr lang="ru-RU" sz="1200" b="1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2-й</a:t>
                      </a:r>
                      <a:r>
                        <a:rPr lang="ru-RU" sz="1200" b="1" baseline="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 этап - 20 </a:t>
                      </a:r>
                      <a:r>
                        <a:rPr lang="ru-RU" sz="1200" b="1" baseline="0" dirty="0" err="1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млн</a:t>
                      </a:r>
                      <a:r>
                        <a:rPr lang="ru-RU" sz="1200" b="1" baseline="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200" b="1" baseline="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$</a:t>
                      </a:r>
                      <a:r>
                        <a:rPr lang="ru-RU" sz="1200" b="1" baseline="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;</a:t>
                      </a:r>
                    </a:p>
                    <a:p>
                      <a:pPr algn="just">
                        <a:defRPr sz="1800" b="0"/>
                      </a:pPr>
                      <a:r>
                        <a:rPr lang="ru-RU" sz="1200" b="1" baseline="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3-й этап - 20 </a:t>
                      </a:r>
                      <a:r>
                        <a:rPr lang="ru-RU" sz="1200" b="1" baseline="0" dirty="0" err="1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млн</a:t>
                      </a:r>
                      <a:r>
                        <a:rPr lang="ru-RU" sz="1200" b="1" baseline="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200" b="1" baseline="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$</a:t>
                      </a:r>
                      <a:r>
                        <a:rPr lang="ru-RU" sz="1200" b="1" baseline="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;</a:t>
                      </a:r>
                    </a:p>
                    <a:p>
                      <a:pPr algn="just">
                        <a:defRPr sz="1800" b="0"/>
                      </a:pPr>
                      <a:r>
                        <a:rPr lang="ru-RU" sz="1200" b="1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Всего – 80</a:t>
                      </a:r>
                      <a:r>
                        <a:rPr lang="ru-RU" sz="1200" b="1" baseline="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1" baseline="0" dirty="0" err="1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млн</a:t>
                      </a:r>
                      <a:r>
                        <a:rPr lang="ru-RU" sz="1200" b="1" baseline="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200" b="1" baseline="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$</a:t>
                      </a:r>
                      <a:r>
                        <a:rPr lang="ru-RU" sz="1200" b="1" baseline="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  <a:endParaRPr sz="1200" b="1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anchor="ctr" horzOverflow="overflow"/>
                </a:tc>
              </a:tr>
              <a:tr h="67405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>
                          <a:solidFill>
                            <a:srgbClr val="4A61D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Продолжительность строительства центра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just">
                        <a:defRPr sz="1800"/>
                      </a:pPr>
                      <a:r>
                        <a:rPr sz="120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Проект</a:t>
                      </a:r>
                      <a:r>
                        <a:rPr lang="ru-RU" sz="120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и</a:t>
                      </a:r>
                      <a:r>
                        <a:rPr sz="120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рова</a:t>
                      </a:r>
                      <a:r>
                        <a:rPr lang="ru-RU" sz="1200" dirty="0" err="1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н</a:t>
                      </a:r>
                      <a:r>
                        <a:rPr sz="120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ие </a:t>
                      </a:r>
                      <a:r>
                        <a:rPr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и </a:t>
                      </a:r>
                      <a:r>
                        <a:rPr sz="120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строи</a:t>
                      </a:r>
                      <a:r>
                        <a:rPr lang="ru-RU" sz="1200" dirty="0" err="1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тельство</a:t>
                      </a:r>
                      <a:r>
                        <a:rPr sz="120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помещения под </a:t>
                      </a:r>
                      <a:r>
                        <a:rPr sz="120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оборудования</a:t>
                      </a:r>
                      <a:r>
                        <a:rPr lang="ru-RU" sz="120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е</a:t>
                      </a:r>
                      <a:r>
                        <a:rPr sz="120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r>
                        <a:rPr sz="120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1,5 </a:t>
                      </a:r>
                      <a:r>
                        <a:rPr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года  и </a:t>
                      </a:r>
                      <a:r>
                        <a:rPr sz="120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r>
                        <a:rPr lang="ru-RU" sz="120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,</a:t>
                      </a:r>
                      <a:r>
                        <a:rPr sz="120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5 </a:t>
                      </a:r>
                      <a:r>
                        <a:rPr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года на монтаж и запуск </a:t>
                      </a:r>
                      <a:r>
                        <a:rPr sz="120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оборудования</a:t>
                      </a:r>
                      <a:r>
                        <a:rPr lang="ru-RU" sz="120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</a:p>
                    <a:p>
                      <a:pPr algn="just">
                        <a:defRPr sz="1800"/>
                      </a:pPr>
                      <a:r>
                        <a:rPr lang="ru-RU" sz="120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В</a:t>
                      </a:r>
                      <a:r>
                        <a:rPr sz="120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ыход </a:t>
                      </a:r>
                      <a:r>
                        <a:rPr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на проектную мощнсть 1 этапа </a:t>
                      </a:r>
                      <a:r>
                        <a:rPr lang="ru-RU" sz="120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 - </a:t>
                      </a:r>
                      <a:r>
                        <a:rPr sz="120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6 месяцев</a:t>
                      </a:r>
                      <a:r>
                        <a:rPr lang="ru-RU" sz="120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anchor="ctr" horzOverflow="overflow"/>
                </a:tc>
              </a:tr>
              <a:tr h="146044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>
                          <a:solidFill>
                            <a:srgbClr val="4A61D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Окупаемость проекта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just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sz="1200" b="1"/>
                        <a:t>30 </a:t>
                      </a:r>
                      <a:r>
                        <a:rPr lang="ru-RU" sz="1200" b="1" dirty="0" smtClean="0"/>
                        <a:t>000</a:t>
                      </a:r>
                      <a:r>
                        <a:rPr lang="ru-RU" sz="1200" b="0" dirty="0" smtClean="0"/>
                        <a:t> </a:t>
                      </a:r>
                      <a:r>
                        <a:rPr lang="en-US" sz="1200" b="1" dirty="0" smtClean="0"/>
                        <a:t>$</a:t>
                      </a:r>
                      <a:r>
                        <a:rPr lang="ru-RU" sz="1200" b="1" dirty="0" smtClean="0"/>
                        <a:t>,</a:t>
                      </a:r>
                      <a:r>
                        <a:rPr lang="ru-RU" sz="1200" b="0" baseline="0" dirty="0" smtClean="0"/>
                        <a:t> из них:</a:t>
                      </a:r>
                    </a:p>
                    <a:p>
                      <a:pPr algn="just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ru-RU" sz="1200" b="0" baseline="0" dirty="0" smtClean="0"/>
                        <a:t>Больница получит полную оплату обследования ПЭТ, КТ, МРТ и </a:t>
                      </a:r>
                      <a:r>
                        <a:rPr lang="ru-RU" sz="1200" b="0" baseline="0" dirty="0" err="1" smtClean="0"/>
                        <a:t>тд</a:t>
                      </a:r>
                      <a:r>
                        <a:rPr lang="ru-RU" sz="1200" b="0" baseline="0" dirty="0" smtClean="0"/>
                        <a:t>. + 3000 </a:t>
                      </a:r>
                      <a:r>
                        <a:rPr lang="en-US" sz="1200" b="0" baseline="0" dirty="0" smtClean="0"/>
                        <a:t>$ c</a:t>
                      </a:r>
                      <a:r>
                        <a:rPr lang="ru-RU" sz="1200" b="0" baseline="0" dirty="0" smtClean="0"/>
                        <a:t> каждого больного;</a:t>
                      </a:r>
                      <a:endParaRPr lang="en-US" sz="1200" b="0" baseline="0" dirty="0" smtClean="0"/>
                    </a:p>
                    <a:p>
                      <a:pPr algn="just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ru-RU" sz="1200" dirty="0" smtClean="0"/>
                        <a:t>5 000 </a:t>
                      </a:r>
                      <a:r>
                        <a:rPr lang="en-US" sz="1200" dirty="0" smtClean="0"/>
                        <a:t>$</a:t>
                      </a:r>
                      <a:r>
                        <a:rPr lang="en-US" sz="1200" baseline="0" dirty="0" smtClean="0"/>
                        <a:t> -</a:t>
                      </a:r>
                      <a:r>
                        <a:rPr lang="ru-RU" sz="1200" baseline="0" dirty="0" smtClean="0"/>
                        <a:t> себестоимость 22 000 </a:t>
                      </a:r>
                      <a:r>
                        <a:rPr lang="en-US" sz="1200" baseline="0" dirty="0" smtClean="0"/>
                        <a:t>$</a:t>
                      </a:r>
                      <a:r>
                        <a:rPr lang="ru-RU" sz="1200" baseline="0" dirty="0" smtClean="0"/>
                        <a:t>;</a:t>
                      </a:r>
                    </a:p>
                    <a:p>
                      <a:pPr algn="just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ru-RU" sz="1200" baseline="0" dirty="0" smtClean="0"/>
                        <a:t>Операционная маржа:</a:t>
                      </a:r>
                    </a:p>
                    <a:p>
                      <a:pPr algn="just">
                        <a:buFontTx/>
                        <a:buChar char="-"/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ru-RU" sz="1200" baseline="0" dirty="0" smtClean="0"/>
                        <a:t>при 300 больных  - 6.6 </a:t>
                      </a:r>
                      <a:r>
                        <a:rPr lang="ru-RU" sz="1200" baseline="0" dirty="0" err="1" smtClean="0"/>
                        <a:t>млн</a:t>
                      </a:r>
                      <a:r>
                        <a:rPr lang="en-US" sz="1200" baseline="0" dirty="0" smtClean="0"/>
                        <a:t>.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en-US" sz="1200" baseline="0" dirty="0" smtClean="0"/>
                        <a:t>$ </a:t>
                      </a:r>
                      <a:r>
                        <a:rPr lang="ru-RU" sz="1200" baseline="0" dirty="0" smtClean="0"/>
                        <a:t>в год</a:t>
                      </a:r>
                    </a:p>
                    <a:p>
                      <a:pPr algn="just">
                        <a:buFontTx/>
                        <a:buChar char="-"/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ru-RU" sz="1200" baseline="0" dirty="0" smtClean="0"/>
                        <a:t>при 350 – 7.7.млн. </a:t>
                      </a:r>
                      <a:r>
                        <a:rPr lang="en-US" sz="1200" baseline="0" dirty="0" smtClean="0"/>
                        <a:t>$ </a:t>
                      </a:r>
                      <a:r>
                        <a:rPr lang="ru-RU" sz="1200" baseline="0" dirty="0" smtClean="0"/>
                        <a:t>в год.</a:t>
                      </a:r>
                      <a:endParaRPr sz="1200"/>
                    </a:p>
                  </a:txBody>
                  <a:tcPr marL="45720" marR="45720" anchor="ctr" horzOverflow="overflow"/>
                </a:tc>
              </a:tr>
              <a:tr h="439367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>
                          <a:solidFill>
                            <a:srgbClr val="4A61D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Финансирование проекта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just">
                        <a:defRPr sz="1800"/>
                      </a:pPr>
                      <a:r>
                        <a:rPr sz="120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Поэтапное</a:t>
                      </a:r>
                      <a:r>
                        <a:rPr lang="ru-RU" sz="120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,</a:t>
                      </a:r>
                      <a:r>
                        <a:rPr sz="120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за счет инвестора </a:t>
                      </a:r>
                      <a:r>
                        <a:rPr lang="ru-RU" sz="120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anchor="ctr" horzOverflow="overflow"/>
                </a:tc>
              </a:tr>
              <a:tr h="191555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>
                          <a:solidFill>
                            <a:srgbClr val="4A61D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Преимущества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just">
                        <a:defRPr sz="1800"/>
                      </a:pPr>
                      <a:r>
                        <a:rPr lang="ru-RU" sz="1200" b="1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К</a:t>
                      </a:r>
                      <a:r>
                        <a:rPr sz="1200" b="1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линика </a:t>
                      </a:r>
                      <a:r>
                        <a:rPr sz="12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с </a:t>
                      </a:r>
                      <a:r>
                        <a:rPr sz="1200" b="1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пе</a:t>
                      </a:r>
                      <a:r>
                        <a:rPr lang="ru-RU" sz="1200" b="1" dirty="0" err="1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рв</a:t>
                      </a:r>
                      <a:r>
                        <a:rPr sz="1200" b="1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ого </a:t>
                      </a:r>
                      <a:r>
                        <a:rPr sz="12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года работы будет </a:t>
                      </a:r>
                      <a:r>
                        <a:rPr sz="1200" b="1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пол</a:t>
                      </a:r>
                      <a:r>
                        <a:rPr lang="ru-RU" sz="1200" b="1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у</a:t>
                      </a:r>
                      <a:r>
                        <a:rPr sz="1200" b="1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ч</a:t>
                      </a:r>
                      <a:r>
                        <a:rPr lang="ru-RU" sz="1200" b="1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а</a:t>
                      </a:r>
                      <a:r>
                        <a:rPr sz="1200" b="1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ть </a:t>
                      </a:r>
                      <a:r>
                        <a:rPr sz="12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не менее 4 </a:t>
                      </a:r>
                      <a:r>
                        <a:rPr lang="ru-RU" sz="1200" b="1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000</a:t>
                      </a:r>
                      <a:r>
                        <a:rPr lang="ru-RU" sz="1200" b="1" baseline="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200" b="1" baseline="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$</a:t>
                      </a:r>
                      <a:r>
                        <a:rPr sz="1200" b="1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2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прибыли с </a:t>
                      </a:r>
                      <a:r>
                        <a:rPr lang="en-US" sz="1200" b="1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1 </a:t>
                      </a:r>
                      <a:r>
                        <a:rPr sz="1200" b="1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пац</a:t>
                      </a:r>
                      <a:r>
                        <a:rPr lang="ru-RU" sz="1200" b="1" dirty="0" err="1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иента</a:t>
                      </a:r>
                      <a:r>
                        <a:rPr lang="ru-RU" sz="1200" b="1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,</a:t>
                      </a:r>
                      <a:r>
                        <a:rPr sz="1200" b="1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200" b="1">
                          <a:latin typeface="Arial"/>
                          <a:ea typeface="Arial"/>
                          <a:cs typeface="Arial"/>
                          <a:sym typeface="Arial"/>
                        </a:rPr>
                        <a:t>что </a:t>
                      </a:r>
                      <a:r>
                        <a:rPr sz="1200" b="1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составит</a:t>
                      </a:r>
                      <a:r>
                        <a:rPr lang="ru-RU" sz="1200" b="1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:</a:t>
                      </a:r>
                    </a:p>
                    <a:p>
                      <a:pPr algn="just">
                        <a:buFont typeface="Wingdings" pitchFamily="2" charset="2"/>
                        <a:buChar char="v"/>
                        <a:defRPr sz="1800"/>
                      </a:pPr>
                      <a:r>
                        <a:rPr lang="ru-RU" sz="120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 1,4</a:t>
                      </a:r>
                      <a:r>
                        <a:rPr lang="ru-RU" sz="1200" baseline="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 млн. </a:t>
                      </a:r>
                      <a:r>
                        <a:rPr lang="en-US" sz="1200" baseline="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$  </a:t>
                      </a:r>
                      <a:r>
                        <a:rPr lang="ru-RU" sz="1200" baseline="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в год </a:t>
                      </a:r>
                      <a:r>
                        <a:rPr sz="120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при нул</a:t>
                      </a:r>
                      <a:r>
                        <a:rPr lang="ru-RU" sz="1200" dirty="0" err="1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евых</a:t>
                      </a:r>
                      <a:r>
                        <a:rPr sz="120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 вложения</a:t>
                      </a:r>
                      <a:r>
                        <a:rPr lang="ru-RU" sz="1200" dirty="0" err="1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х</a:t>
                      </a:r>
                      <a:r>
                        <a:rPr sz="120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в сервис и </a:t>
                      </a:r>
                      <a:r>
                        <a:rPr sz="120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в</a:t>
                      </a:r>
                      <a:r>
                        <a:rPr lang="ru-RU" sz="1200" dirty="0" err="1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ложениях</a:t>
                      </a:r>
                      <a:r>
                        <a:rPr sz="120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в рекламу и </a:t>
                      </a:r>
                      <a:r>
                        <a:rPr sz="120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п</a:t>
                      </a:r>
                      <a:r>
                        <a:rPr lang="ru-RU" sz="1200" dirty="0" err="1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родвижение</a:t>
                      </a:r>
                      <a:r>
                        <a:rPr sz="120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проекта на </a:t>
                      </a:r>
                      <a:r>
                        <a:rPr sz="120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уро</a:t>
                      </a:r>
                      <a:r>
                        <a:rPr lang="ru-RU" sz="120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в</a:t>
                      </a:r>
                      <a:r>
                        <a:rPr sz="120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не </a:t>
                      </a:r>
                      <a:r>
                        <a:rPr lang="ru-RU" sz="120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200-300 000 </a:t>
                      </a:r>
                      <a:r>
                        <a:rPr lang="en-US" sz="120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$</a:t>
                      </a:r>
                      <a:r>
                        <a:rPr sz="120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 в год</a:t>
                      </a:r>
                      <a:r>
                        <a:rPr lang="en-US" sz="120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.</a:t>
                      </a:r>
                      <a:r>
                        <a:rPr lang="ru-RU" sz="120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 До 2 </a:t>
                      </a:r>
                      <a:r>
                        <a:rPr lang="ru-RU" sz="1200" dirty="0" err="1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млн</a:t>
                      </a:r>
                      <a:r>
                        <a:rPr lang="ru-RU" sz="120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20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$ </a:t>
                      </a:r>
                      <a:r>
                        <a:rPr lang="ru-RU" sz="120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во</a:t>
                      </a:r>
                      <a:r>
                        <a:rPr lang="ru-RU" sz="1200" baseline="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 втором этапе и около 4 </a:t>
                      </a:r>
                      <a:r>
                        <a:rPr lang="ru-RU" sz="1200" baseline="0" dirty="0" err="1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млн</a:t>
                      </a:r>
                      <a:r>
                        <a:rPr lang="ru-RU" sz="1200" baseline="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200" baseline="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$ </a:t>
                      </a:r>
                      <a:r>
                        <a:rPr lang="ru-RU" sz="1200" baseline="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в год на третьем этапе.</a:t>
                      </a:r>
                      <a:r>
                        <a:rPr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
</a:t>
                      </a:r>
                      <a:r>
                        <a:rPr lang="ru-RU" sz="1200" baseline="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20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рост привл</a:t>
                      </a:r>
                      <a:r>
                        <a:rPr lang="ru-RU" sz="1200" dirty="0" err="1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екательности</a:t>
                      </a:r>
                      <a:r>
                        <a:rPr lang="ru-RU" sz="120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;</a:t>
                      </a:r>
                      <a:r>
                        <a:rPr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
</a:t>
                      </a:r>
                      <a:r>
                        <a:rPr lang="ru-RU" sz="1200" baseline="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20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рост </a:t>
                      </a:r>
                      <a:r>
                        <a:rPr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деловой </a:t>
                      </a:r>
                      <a:r>
                        <a:rPr sz="120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репутации</a:t>
                      </a:r>
                      <a:r>
                        <a:rPr lang="ru-RU" sz="120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;</a:t>
                      </a:r>
                      <a:r>
                        <a:rPr sz="1200">
                          <a:latin typeface="Arial"/>
                          <a:ea typeface="Arial"/>
                          <a:cs typeface="Arial"/>
                          <a:sym typeface="Arial"/>
                        </a:rPr>
                        <a:t>
</a:t>
                      </a:r>
                      <a:r>
                        <a:rPr lang="ru-RU" sz="1200" baseline="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20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рост </a:t>
                      </a:r>
                      <a:r>
                        <a:rPr lang="ru-RU" sz="120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дохода</a:t>
                      </a:r>
                      <a:r>
                        <a:rPr lang="ru-RU" sz="1200" baseline="0" dirty="0" smtClean="0">
                          <a:latin typeface="Arial"/>
                          <a:ea typeface="Arial"/>
                          <a:cs typeface="Arial"/>
                          <a:sym typeface="Arial"/>
                        </a:rPr>
                        <a:t> по этапам.</a:t>
                      </a:r>
                      <a:endParaRPr sz="12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anchor="ctr" horzOverflow="overflow"/>
                </a:tc>
              </a:tr>
            </a:tbl>
          </a:graphicData>
        </a:graphic>
      </p:graphicFrame>
      <p:sp>
        <p:nvSpPr>
          <p:cNvPr id="122" name="Заголовок 1"/>
          <p:cNvSpPr txBox="1"/>
          <p:nvPr/>
        </p:nvSpPr>
        <p:spPr>
          <a:xfrm>
            <a:off x="166654" y="0"/>
            <a:ext cx="9739346" cy="368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>
              <a:lnSpc>
                <a:spcPct val="120000"/>
              </a:lnSpc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tx1"/>
                </a:solidFill>
                <a:latin typeface="+mn-lt"/>
              </a:rPr>
              <a:t>Центр </a:t>
            </a:r>
            <a:r>
              <a:rPr lang="ru-RU" dirty="0" err="1" smtClean="0">
                <a:solidFill>
                  <a:schemeClr val="tx1"/>
                </a:solidFill>
                <a:latin typeface="+mn-lt"/>
              </a:rPr>
              <a:t>прото</a:t>
            </a:r>
            <a:r>
              <a:rPr smtClean="0">
                <a:solidFill>
                  <a:schemeClr val="tx1"/>
                </a:solidFill>
                <a:latin typeface="+mn-lt"/>
              </a:rPr>
              <a:t>нной </a:t>
            </a:r>
            <a:r>
              <a:rPr>
                <a:solidFill>
                  <a:schemeClr val="tx1"/>
                </a:solidFill>
                <a:latin typeface="+mn-lt"/>
              </a:rPr>
              <a:t>терапии в г.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С</a:t>
            </a:r>
            <a:r>
              <a:rPr smtClean="0">
                <a:solidFill>
                  <a:schemeClr val="tx1"/>
                </a:solidFill>
                <a:latin typeface="+mn-lt"/>
              </a:rPr>
              <a:t>тамбул</a:t>
            </a:r>
            <a:endParaRPr>
              <a:solidFill>
                <a:schemeClr val="tx1"/>
              </a:solidFill>
              <a:latin typeface="+mn-lt"/>
            </a:endParaRPr>
          </a:p>
        </p:txBody>
      </p:sp>
      <p:sp>
        <p:nvSpPr>
          <p:cNvPr id="123" name="Заголовок 1"/>
          <p:cNvSpPr txBox="1"/>
          <p:nvPr/>
        </p:nvSpPr>
        <p:spPr>
          <a:xfrm>
            <a:off x="-1" y="761800"/>
            <a:ext cx="9906001" cy="375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lnSpc>
                <a:spcPct val="90000"/>
              </a:lnSpc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>
                <a:solidFill>
                  <a:srgbClr val="4A61D2"/>
                </a:solidFill>
              </a:rPr>
              <a:t>Карточка проекта (продолжение)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Номер слайда 3"/>
          <p:cNvSpPr txBox="1">
            <a:spLocks noGrp="1"/>
          </p:cNvSpPr>
          <p:nvPr>
            <p:ph type="sldNum" sz="quarter" idx="2"/>
          </p:nvPr>
        </p:nvSpPr>
        <p:spPr>
          <a:xfrm>
            <a:off x="8971838" y="6559607"/>
            <a:ext cx="273654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11</a:t>
            </a:fld>
            <a:endParaRPr/>
          </a:p>
        </p:txBody>
      </p:sp>
      <p:sp>
        <p:nvSpPr>
          <p:cNvPr id="127" name="Заголовок 1"/>
          <p:cNvSpPr txBox="1"/>
          <p:nvPr/>
        </p:nvSpPr>
        <p:spPr>
          <a:xfrm>
            <a:off x="238092" y="0"/>
            <a:ext cx="9667908" cy="387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>
              <a:lnSpc>
                <a:spcPct val="120000"/>
              </a:lnSpc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 smtClean="0">
                <a:solidFill>
                  <a:schemeClr val="tx1"/>
                </a:solidFill>
                <a:latin typeface="+mn-lt"/>
              </a:rPr>
              <a:t>Центр протонной терапии в г. Стамбул</a:t>
            </a:r>
            <a:endParaRPr>
              <a:solidFill>
                <a:schemeClr val="tx1"/>
              </a:solidFill>
              <a:latin typeface="+mn-lt"/>
            </a:endParaRPr>
          </a:p>
        </p:txBody>
      </p:sp>
      <p:sp>
        <p:nvSpPr>
          <p:cNvPr id="128" name="Заголовок 1"/>
          <p:cNvSpPr txBox="1"/>
          <p:nvPr/>
        </p:nvSpPr>
        <p:spPr>
          <a:xfrm>
            <a:off x="-1" y="761800"/>
            <a:ext cx="9906001" cy="1034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lvl="1" algn="ctr">
              <a:lnSpc>
                <a:spcPct val="90000"/>
              </a:lnSpc>
              <a:defRPr sz="2000" b="1">
                <a:latin typeface="Arial"/>
                <a:ea typeface="Arial"/>
                <a:cs typeface="Arial"/>
                <a:sym typeface="Arial"/>
              </a:defRPr>
            </a:pPr>
            <a:r>
              <a:rPr lang="ru-RU" sz="2800" u="sng" dirty="0" smtClean="0">
                <a:solidFill>
                  <a:srgbClr val="4A61D2"/>
                </a:solidFill>
              </a:rPr>
              <a:t>Л</a:t>
            </a:r>
            <a:r>
              <a:rPr sz="2800" u="sng" smtClean="0">
                <a:solidFill>
                  <a:srgbClr val="4A61D2"/>
                </a:solidFill>
                <a:latin typeface="Forte" pitchFamily="66" charset="0"/>
              </a:rPr>
              <a:t>окация</a:t>
            </a:r>
            <a:r>
              <a:rPr lang="ru-RU" sz="2800" u="sng" dirty="0" smtClean="0">
                <a:solidFill>
                  <a:srgbClr val="4A61D2"/>
                </a:solidFill>
                <a:latin typeface="Forte" pitchFamily="66" charset="0"/>
              </a:rPr>
              <a:t>:</a:t>
            </a:r>
            <a:r>
              <a:rPr sz="2800" u="sng" smtClean="0">
                <a:solidFill>
                  <a:srgbClr val="4A61D2"/>
                </a:solidFill>
                <a:latin typeface="Forte" pitchFamily="66" charset="0"/>
              </a:rPr>
              <a:t> </a:t>
            </a:r>
            <a:endParaRPr lang="en-US" sz="2800" u="sng" dirty="0" smtClean="0">
              <a:solidFill>
                <a:srgbClr val="4A61D2"/>
              </a:solidFill>
              <a:latin typeface="Forte" pitchFamily="66" charset="0"/>
            </a:endParaRPr>
          </a:p>
          <a:p>
            <a:pPr lvl="1">
              <a:lnSpc>
                <a:spcPct val="90000"/>
              </a:lnSpc>
              <a:defRPr sz="2000" b="1">
                <a:latin typeface="Arial"/>
                <a:ea typeface="Arial"/>
                <a:cs typeface="Arial"/>
                <a:sym typeface="Arial"/>
              </a:defRPr>
            </a:pPr>
            <a:endParaRPr lang="en-US" dirty="0" smtClean="0"/>
          </a:p>
          <a:p>
            <a:pPr lvl="1" algn="ctr">
              <a:lnSpc>
                <a:spcPct val="90000"/>
              </a:lnSpc>
              <a:buFont typeface="Wingdings" pitchFamily="2" charset="2"/>
              <a:buChar char="Ø"/>
              <a:defRPr sz="2000" b="1">
                <a:latin typeface="Arial"/>
                <a:ea typeface="Arial"/>
                <a:cs typeface="Arial"/>
                <a:sym typeface="Arial"/>
              </a:defRPr>
            </a:pPr>
            <a:r>
              <a:rPr lang="ru-RU" dirty="0" smtClean="0">
                <a:solidFill>
                  <a:srgbClr val="4A61D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mtClean="0">
                <a:solidFill>
                  <a:srgbClr val="4A61D2"/>
                </a:solidFill>
                <a:latin typeface="Arial" pitchFamily="34" charset="0"/>
                <a:cs typeface="Arial" pitchFamily="34" charset="0"/>
              </a:rPr>
              <a:t>отдельный </a:t>
            </a:r>
            <a:r>
              <a:rPr>
                <a:solidFill>
                  <a:srgbClr val="4A61D2"/>
                </a:solidFill>
                <a:latin typeface="Arial" pitchFamily="34" charset="0"/>
                <a:cs typeface="Arial" pitchFamily="34" charset="0"/>
              </a:rPr>
              <a:t>участок или </a:t>
            </a:r>
            <a:r>
              <a:rPr smtClean="0">
                <a:solidFill>
                  <a:srgbClr val="4A61D2"/>
                </a:solidFill>
                <a:latin typeface="Arial" pitchFamily="34" charset="0"/>
                <a:cs typeface="Arial" pitchFamily="34" charset="0"/>
              </a:rPr>
              <a:t>ц</a:t>
            </a:r>
            <a:r>
              <a:rPr lang="ru-RU" dirty="0" smtClean="0">
                <a:solidFill>
                  <a:srgbClr val="4A61D2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smtClean="0">
                <a:solidFill>
                  <a:srgbClr val="4A61D2"/>
                </a:solidFill>
                <a:latin typeface="Arial" pitchFamily="34" charset="0"/>
                <a:cs typeface="Arial" pitchFamily="34" charset="0"/>
              </a:rPr>
              <a:t>кольный </a:t>
            </a:r>
            <a:r>
              <a:rPr>
                <a:solidFill>
                  <a:srgbClr val="4A61D2"/>
                </a:solidFill>
                <a:latin typeface="Arial" pitchFamily="34" charset="0"/>
                <a:cs typeface="Arial" pitchFamily="34" charset="0"/>
              </a:rPr>
              <a:t>этаж с </a:t>
            </a:r>
            <a:r>
              <a:rPr smtClean="0">
                <a:solidFill>
                  <a:srgbClr val="4A61D2"/>
                </a:solidFill>
                <a:latin typeface="Arial" pitchFamily="34" charset="0"/>
                <a:cs typeface="Arial" pitchFamily="34" charset="0"/>
              </a:rPr>
              <a:t>реконструкцией</a:t>
            </a:r>
            <a:r>
              <a:rPr lang="ru-RU" dirty="0" smtClean="0">
                <a:solidFill>
                  <a:srgbClr val="4A61D2"/>
                </a:solidFill>
                <a:latin typeface="Arial" pitchFamily="34" charset="0"/>
                <a:cs typeface="Arial" pitchFamily="34" charset="0"/>
              </a:rPr>
              <a:t>.</a:t>
            </a:r>
            <a:endParaRPr>
              <a:solidFill>
                <a:srgbClr val="4A61D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5ahG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472" y="1785926"/>
            <a:ext cx="7905772" cy="429283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Номер слайда 3"/>
          <p:cNvSpPr txBox="1">
            <a:spLocks noGrp="1"/>
          </p:cNvSpPr>
          <p:nvPr>
            <p:ph type="sldNum" sz="quarter" idx="2"/>
          </p:nvPr>
        </p:nvSpPr>
        <p:spPr>
          <a:xfrm>
            <a:off x="8977456" y="6559607"/>
            <a:ext cx="262418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12</a:t>
            </a:fld>
            <a:endParaRPr/>
          </a:p>
        </p:txBody>
      </p:sp>
      <p:pic>
        <p:nvPicPr>
          <p:cNvPr id="131" name="Рисунок 2" descr="Рисунок 2"/>
          <p:cNvPicPr>
            <a:picLocks noChangeAspect="1"/>
          </p:cNvPicPr>
          <p:nvPr/>
        </p:nvPicPr>
        <p:blipFill>
          <a:blip r:embed="rId2">
            <a:extLst/>
          </a:blip>
          <a:srcRect r="23123" b="22517"/>
          <a:stretch>
            <a:fillRect/>
          </a:stretch>
        </p:blipFill>
        <p:spPr>
          <a:xfrm>
            <a:off x="-2" y="1765424"/>
            <a:ext cx="9906004" cy="4112528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Прямая соединительная линия 13"/>
          <p:cNvSpPr/>
          <p:nvPr/>
        </p:nvSpPr>
        <p:spPr>
          <a:xfrm>
            <a:off x="6400799" y="1665658"/>
            <a:ext cx="1467136" cy="1789817"/>
          </a:xfrm>
          <a:prstGeom prst="line">
            <a:avLst/>
          </a:prstGeom>
          <a:ln w="57150">
            <a:solidFill>
              <a:srgbClr val="FF000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3" name="Прямая соединительная линия 16"/>
          <p:cNvSpPr/>
          <p:nvPr/>
        </p:nvSpPr>
        <p:spPr>
          <a:xfrm>
            <a:off x="7559643" y="1326152"/>
            <a:ext cx="1575305" cy="1715631"/>
          </a:xfrm>
          <a:prstGeom prst="line">
            <a:avLst/>
          </a:prstGeom>
          <a:ln w="57150">
            <a:solidFill>
              <a:srgbClr val="FF000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4" name="Прямая соединительная линия 18"/>
          <p:cNvSpPr/>
          <p:nvPr/>
        </p:nvSpPr>
        <p:spPr>
          <a:xfrm flipV="1">
            <a:off x="7831248" y="3041783"/>
            <a:ext cx="1335388" cy="413691"/>
          </a:xfrm>
          <a:prstGeom prst="line">
            <a:avLst/>
          </a:prstGeom>
          <a:ln w="57150">
            <a:solidFill>
              <a:srgbClr val="FF000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5" name="Прямая соединительная линия 25"/>
          <p:cNvSpPr/>
          <p:nvPr/>
        </p:nvSpPr>
        <p:spPr>
          <a:xfrm flipV="1">
            <a:off x="6400799" y="1326151"/>
            <a:ext cx="1195059" cy="371442"/>
          </a:xfrm>
          <a:prstGeom prst="line">
            <a:avLst/>
          </a:prstGeom>
          <a:ln w="57150">
            <a:solidFill>
              <a:srgbClr val="FF000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6" name="Прямая соединительная линия 28"/>
          <p:cNvSpPr/>
          <p:nvPr/>
        </p:nvSpPr>
        <p:spPr>
          <a:xfrm>
            <a:off x="5264162" y="2696062"/>
            <a:ext cx="823415" cy="1125626"/>
          </a:xfrm>
          <a:prstGeom prst="line">
            <a:avLst/>
          </a:prstGeom>
          <a:ln w="57150">
            <a:solidFill>
              <a:srgbClr val="FF660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7" name="Прямая соединительная линия 31"/>
          <p:cNvSpPr/>
          <p:nvPr/>
        </p:nvSpPr>
        <p:spPr>
          <a:xfrm>
            <a:off x="6708488" y="2194213"/>
            <a:ext cx="899568" cy="1115379"/>
          </a:xfrm>
          <a:prstGeom prst="line">
            <a:avLst/>
          </a:prstGeom>
          <a:ln w="57150">
            <a:solidFill>
              <a:srgbClr val="FF660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8" name="Прямая соединительная линия 33"/>
          <p:cNvSpPr/>
          <p:nvPr/>
        </p:nvSpPr>
        <p:spPr>
          <a:xfrm flipH="1">
            <a:off x="6062662" y="3309592"/>
            <a:ext cx="1569245" cy="512098"/>
          </a:xfrm>
          <a:prstGeom prst="line">
            <a:avLst/>
          </a:prstGeom>
          <a:ln w="57150">
            <a:solidFill>
              <a:srgbClr val="FF660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9" name="Прямая соединительная линия 36"/>
          <p:cNvSpPr/>
          <p:nvPr/>
        </p:nvSpPr>
        <p:spPr>
          <a:xfrm flipH="1">
            <a:off x="5241130" y="2194213"/>
            <a:ext cx="1502029" cy="501851"/>
          </a:xfrm>
          <a:prstGeom prst="line">
            <a:avLst/>
          </a:prstGeom>
          <a:ln w="57150">
            <a:solidFill>
              <a:srgbClr val="FF660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40" name="Прямая соединительная линия 43"/>
          <p:cNvSpPr/>
          <p:nvPr/>
        </p:nvSpPr>
        <p:spPr>
          <a:xfrm>
            <a:off x="3670299" y="3208159"/>
            <a:ext cx="715693" cy="1194224"/>
          </a:xfrm>
          <a:prstGeom prst="line">
            <a:avLst/>
          </a:prstGeom>
          <a:ln w="57150">
            <a:solidFill>
              <a:srgbClr val="0070C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41" name="Прямая соединительная линия 44"/>
          <p:cNvSpPr/>
          <p:nvPr/>
        </p:nvSpPr>
        <p:spPr>
          <a:xfrm>
            <a:off x="5159375" y="2706309"/>
            <a:ext cx="832769" cy="1115381"/>
          </a:xfrm>
          <a:prstGeom prst="line">
            <a:avLst/>
          </a:prstGeom>
          <a:ln w="57150">
            <a:solidFill>
              <a:srgbClr val="0070C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42" name="Прямая соединительная линия 45"/>
          <p:cNvSpPr/>
          <p:nvPr/>
        </p:nvSpPr>
        <p:spPr>
          <a:xfrm flipH="1">
            <a:off x="4356100" y="3821688"/>
            <a:ext cx="1669653" cy="558471"/>
          </a:xfrm>
          <a:prstGeom prst="line">
            <a:avLst/>
          </a:prstGeom>
          <a:ln w="57150">
            <a:solidFill>
              <a:srgbClr val="0070C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43" name="Прямая соединительная линия 46"/>
          <p:cNvSpPr/>
          <p:nvPr/>
        </p:nvSpPr>
        <p:spPr>
          <a:xfrm flipH="1">
            <a:off x="3634978" y="2696062"/>
            <a:ext cx="1555950" cy="512098"/>
          </a:xfrm>
          <a:prstGeom prst="line">
            <a:avLst/>
          </a:prstGeom>
          <a:ln w="57150">
            <a:solidFill>
              <a:srgbClr val="0070C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44" name="Прямая соединительная линия 55"/>
          <p:cNvSpPr/>
          <p:nvPr/>
        </p:nvSpPr>
        <p:spPr>
          <a:xfrm>
            <a:off x="1894838" y="3766629"/>
            <a:ext cx="629287" cy="1219953"/>
          </a:xfrm>
          <a:prstGeom prst="line">
            <a:avLst/>
          </a:prstGeom>
          <a:ln w="57150">
            <a:solidFill>
              <a:srgbClr val="7030A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45" name="Прямая соединительная линия 56"/>
          <p:cNvSpPr/>
          <p:nvPr/>
        </p:nvSpPr>
        <p:spPr>
          <a:xfrm>
            <a:off x="3533774" y="3208159"/>
            <a:ext cx="682912" cy="1171999"/>
          </a:xfrm>
          <a:prstGeom prst="line">
            <a:avLst/>
          </a:prstGeom>
          <a:ln w="57150">
            <a:solidFill>
              <a:srgbClr val="7030A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46" name="Прямая соединительная линия 57"/>
          <p:cNvSpPr/>
          <p:nvPr/>
        </p:nvSpPr>
        <p:spPr>
          <a:xfrm flipH="1">
            <a:off x="2489200" y="4380157"/>
            <a:ext cx="1761096" cy="581027"/>
          </a:xfrm>
          <a:prstGeom prst="line">
            <a:avLst/>
          </a:prstGeom>
          <a:ln w="57150">
            <a:solidFill>
              <a:srgbClr val="7030A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47" name="Прямая соединительная линия 58"/>
          <p:cNvSpPr/>
          <p:nvPr/>
        </p:nvSpPr>
        <p:spPr>
          <a:xfrm flipH="1">
            <a:off x="1859519" y="3208159"/>
            <a:ext cx="1709181" cy="558471"/>
          </a:xfrm>
          <a:prstGeom prst="line">
            <a:avLst/>
          </a:prstGeom>
          <a:ln w="57150">
            <a:solidFill>
              <a:srgbClr val="7030A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48" name="Прямая соединительная линия 71"/>
          <p:cNvSpPr/>
          <p:nvPr/>
        </p:nvSpPr>
        <p:spPr>
          <a:xfrm>
            <a:off x="2933699" y="2706309"/>
            <a:ext cx="282678" cy="561716"/>
          </a:xfrm>
          <a:prstGeom prst="line">
            <a:avLst/>
          </a:prstGeom>
          <a:ln w="57150">
            <a:solidFill>
              <a:srgbClr val="33A55F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49" name="Прямая соединительная линия 72"/>
          <p:cNvSpPr/>
          <p:nvPr/>
        </p:nvSpPr>
        <p:spPr>
          <a:xfrm>
            <a:off x="6353175" y="1741732"/>
            <a:ext cx="314327" cy="410303"/>
          </a:xfrm>
          <a:prstGeom prst="line">
            <a:avLst/>
          </a:prstGeom>
          <a:ln w="57150">
            <a:solidFill>
              <a:srgbClr val="33A55F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0" name="Прямая соединительная линия 73"/>
          <p:cNvSpPr/>
          <p:nvPr/>
        </p:nvSpPr>
        <p:spPr>
          <a:xfrm flipH="1">
            <a:off x="3181451" y="2122732"/>
            <a:ext cx="3486049" cy="1119894"/>
          </a:xfrm>
          <a:prstGeom prst="line">
            <a:avLst/>
          </a:prstGeom>
          <a:ln w="57150">
            <a:solidFill>
              <a:srgbClr val="33A55F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1" name="Прямая соединительная линия 74"/>
          <p:cNvSpPr/>
          <p:nvPr/>
        </p:nvSpPr>
        <p:spPr>
          <a:xfrm flipH="1">
            <a:off x="2933701" y="1765424"/>
            <a:ext cx="3467099" cy="978551"/>
          </a:xfrm>
          <a:prstGeom prst="line">
            <a:avLst/>
          </a:prstGeom>
          <a:ln w="57150">
            <a:solidFill>
              <a:srgbClr val="33A55F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2" name="Прямая соединительная линия 82"/>
          <p:cNvSpPr/>
          <p:nvPr/>
        </p:nvSpPr>
        <p:spPr>
          <a:xfrm>
            <a:off x="1577924" y="3144143"/>
            <a:ext cx="282678" cy="561715"/>
          </a:xfrm>
          <a:prstGeom prst="line">
            <a:avLst/>
          </a:prstGeom>
          <a:ln w="57150">
            <a:solidFill>
              <a:srgbClr val="135C77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3" name="Прямая соединительная линия 83"/>
          <p:cNvSpPr/>
          <p:nvPr/>
        </p:nvSpPr>
        <p:spPr>
          <a:xfrm flipH="1">
            <a:off x="1825674" y="3268024"/>
            <a:ext cx="1289002" cy="412434"/>
          </a:xfrm>
          <a:prstGeom prst="line">
            <a:avLst/>
          </a:prstGeom>
          <a:ln w="57150">
            <a:solidFill>
              <a:srgbClr val="135C77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4" name="Прямая соединительная линия 86"/>
          <p:cNvSpPr/>
          <p:nvPr/>
        </p:nvSpPr>
        <p:spPr>
          <a:xfrm>
            <a:off x="2831999" y="2733512"/>
            <a:ext cx="282678" cy="561715"/>
          </a:xfrm>
          <a:prstGeom prst="line">
            <a:avLst/>
          </a:prstGeom>
          <a:ln w="57150">
            <a:solidFill>
              <a:srgbClr val="135C77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5" name="Прямая соединительная линия 87"/>
          <p:cNvSpPr/>
          <p:nvPr/>
        </p:nvSpPr>
        <p:spPr>
          <a:xfrm flipH="1">
            <a:off x="1564981" y="2751901"/>
            <a:ext cx="1289001" cy="412434"/>
          </a:xfrm>
          <a:prstGeom prst="line">
            <a:avLst/>
          </a:prstGeom>
          <a:ln w="57150">
            <a:solidFill>
              <a:srgbClr val="135C77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6" name="TextBox 88"/>
          <p:cNvSpPr txBox="1"/>
          <p:nvPr/>
        </p:nvSpPr>
        <p:spPr>
          <a:xfrm>
            <a:off x="2569843" y="1741733"/>
            <a:ext cx="3201501" cy="396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000" b="1">
                <a:solidFill>
                  <a:srgbClr val="33A55F"/>
                </a:solidFill>
              </a:defRPr>
            </a:lvl1pPr>
          </a:lstStyle>
          <a:p>
            <a:r>
              <a:t>Канал транспортировки</a:t>
            </a:r>
          </a:p>
        </p:txBody>
      </p:sp>
      <p:sp>
        <p:nvSpPr>
          <p:cNvPr id="157" name="TextBox 89"/>
          <p:cNvSpPr txBox="1"/>
          <p:nvPr/>
        </p:nvSpPr>
        <p:spPr>
          <a:xfrm>
            <a:off x="118631" y="1718344"/>
            <a:ext cx="2305824" cy="161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000" b="1">
                <a:solidFill>
                  <a:srgbClr val="135C77"/>
                </a:solidFill>
              </a:defRPr>
            </a:lvl1pPr>
          </a:lstStyle>
          <a:p>
            <a:r>
              <a:t>Исследовательский канал (QA, настройка, клинич. исследов. )</a:t>
            </a:r>
          </a:p>
        </p:txBody>
      </p:sp>
      <p:sp>
        <p:nvSpPr>
          <p:cNvPr id="158" name="TextBox 90"/>
          <p:cNvSpPr txBox="1"/>
          <p:nvPr/>
        </p:nvSpPr>
        <p:spPr>
          <a:xfrm>
            <a:off x="137653" y="4607239"/>
            <a:ext cx="2530738" cy="1310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000" b="1">
                <a:solidFill>
                  <a:srgbClr val="7030A0"/>
                </a:solidFill>
              </a:defRPr>
            </a:lvl1pPr>
          </a:lstStyle>
          <a:p>
            <a:r>
              <a:t>Гантри №2 + оборудования для онкоофтальмалогии</a:t>
            </a:r>
          </a:p>
        </p:txBody>
      </p:sp>
      <p:sp>
        <p:nvSpPr>
          <p:cNvPr id="159" name="TextBox 91"/>
          <p:cNvSpPr txBox="1"/>
          <p:nvPr/>
        </p:nvSpPr>
        <p:spPr>
          <a:xfrm>
            <a:off x="4522956" y="4610673"/>
            <a:ext cx="2305826" cy="396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000" b="1">
                <a:solidFill>
                  <a:srgbClr val="0070C0"/>
                </a:solidFill>
              </a:defRPr>
            </a:lvl1pPr>
          </a:lstStyle>
          <a:p>
            <a:r>
              <a:t>Гантри №1</a:t>
            </a:r>
          </a:p>
        </p:txBody>
      </p:sp>
      <p:sp>
        <p:nvSpPr>
          <p:cNvPr id="160" name="TextBox 92"/>
          <p:cNvSpPr txBox="1"/>
          <p:nvPr/>
        </p:nvSpPr>
        <p:spPr>
          <a:xfrm>
            <a:off x="8548792" y="1741733"/>
            <a:ext cx="1311489" cy="701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000" b="1">
                <a:solidFill>
                  <a:srgbClr val="FF0000"/>
                </a:solidFill>
              </a:defRPr>
            </a:lvl1pPr>
          </a:lstStyle>
          <a:p>
            <a:r>
              <a:t>Циклотрон + ESS</a:t>
            </a:r>
          </a:p>
        </p:txBody>
      </p:sp>
      <p:sp>
        <p:nvSpPr>
          <p:cNvPr id="161" name="TextBox 93"/>
          <p:cNvSpPr txBox="1"/>
          <p:nvPr/>
        </p:nvSpPr>
        <p:spPr>
          <a:xfrm>
            <a:off x="6342029" y="3821689"/>
            <a:ext cx="2305826" cy="701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000" b="1">
                <a:solidFill>
                  <a:srgbClr val="FF6600"/>
                </a:solidFill>
              </a:defRPr>
            </a:lvl1pPr>
          </a:lstStyle>
          <a:p>
            <a:r>
              <a:t>Фиксированный вывод</a:t>
            </a:r>
          </a:p>
        </p:txBody>
      </p:sp>
      <p:pic>
        <p:nvPicPr>
          <p:cNvPr id="162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66634" y="6021497"/>
            <a:ext cx="649289" cy="453805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Прямая соединительная линия 35"/>
          <p:cNvSpPr/>
          <p:nvPr/>
        </p:nvSpPr>
        <p:spPr>
          <a:xfrm flipH="1">
            <a:off x="3613779" y="3680457"/>
            <a:ext cx="6292222" cy="2170613"/>
          </a:xfrm>
          <a:prstGeom prst="line">
            <a:avLst/>
          </a:prstGeom>
          <a:ln w="57150">
            <a:solidFill>
              <a:srgbClr val="0DCB31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64" name="Прямая соединительная линия 38"/>
          <p:cNvSpPr/>
          <p:nvPr/>
        </p:nvSpPr>
        <p:spPr>
          <a:xfrm flipH="1" flipV="1">
            <a:off x="3613779" y="5851068"/>
            <a:ext cx="6292222" cy="2"/>
          </a:xfrm>
          <a:prstGeom prst="line">
            <a:avLst/>
          </a:prstGeom>
          <a:ln w="57150">
            <a:solidFill>
              <a:srgbClr val="0DCB31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65" name="Прямая соединительная линия 42"/>
          <p:cNvSpPr/>
          <p:nvPr/>
        </p:nvSpPr>
        <p:spPr>
          <a:xfrm flipV="1">
            <a:off x="9906000" y="3705857"/>
            <a:ext cx="0" cy="2145212"/>
          </a:xfrm>
          <a:prstGeom prst="line">
            <a:avLst/>
          </a:prstGeom>
          <a:ln w="57150">
            <a:solidFill>
              <a:srgbClr val="0DCB31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66" name="TextBox 47"/>
          <p:cNvSpPr txBox="1"/>
          <p:nvPr/>
        </p:nvSpPr>
        <p:spPr>
          <a:xfrm>
            <a:off x="5215606" y="5928867"/>
            <a:ext cx="3725128" cy="396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000" b="1">
                <a:solidFill>
                  <a:srgbClr val="0DCB31"/>
                </a:solidFill>
              </a:defRPr>
            </a:lvl1pPr>
          </a:lstStyle>
          <a:p>
            <a:r>
              <a:t>Диагностическое отделение</a:t>
            </a:r>
          </a:p>
        </p:txBody>
      </p:sp>
      <p:sp>
        <p:nvSpPr>
          <p:cNvPr id="167" name="Заголовок 1"/>
          <p:cNvSpPr txBox="1"/>
          <p:nvPr/>
        </p:nvSpPr>
        <p:spPr>
          <a:xfrm>
            <a:off x="238092" y="0"/>
            <a:ext cx="9667908" cy="368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>
              <a:lnSpc>
                <a:spcPct val="120000"/>
              </a:lnSpc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tx1"/>
                </a:solidFill>
                <a:latin typeface="+mn-lt"/>
              </a:rPr>
              <a:t>Центр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протонной</a:t>
            </a:r>
            <a:r>
              <a:rPr smtClean="0">
                <a:solidFill>
                  <a:schemeClr val="tx1"/>
                </a:solidFill>
                <a:latin typeface="+mn-lt"/>
              </a:rPr>
              <a:t> </a:t>
            </a:r>
            <a:r>
              <a:rPr>
                <a:solidFill>
                  <a:schemeClr val="tx1"/>
                </a:solidFill>
                <a:latin typeface="+mn-lt"/>
              </a:rPr>
              <a:t>терапии в г.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С</a:t>
            </a:r>
            <a:r>
              <a:rPr smtClean="0">
                <a:solidFill>
                  <a:schemeClr val="tx1"/>
                </a:solidFill>
                <a:latin typeface="+mn-lt"/>
              </a:rPr>
              <a:t>тамбул</a:t>
            </a:r>
            <a:endParaRPr>
              <a:solidFill>
                <a:schemeClr val="tx1"/>
              </a:solidFill>
              <a:latin typeface="+mn-lt"/>
            </a:endParaRPr>
          </a:p>
        </p:txBody>
      </p:sp>
      <p:sp>
        <p:nvSpPr>
          <p:cNvPr id="168" name="Заголовок 1"/>
          <p:cNvSpPr txBox="1"/>
          <p:nvPr/>
        </p:nvSpPr>
        <p:spPr>
          <a:xfrm>
            <a:off x="0" y="785794"/>
            <a:ext cx="9906001" cy="375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lnSpc>
                <a:spcPct val="90000"/>
              </a:lnSpc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>
                <a:solidFill>
                  <a:srgbClr val="4A61D2"/>
                </a:solidFill>
              </a:rPr>
              <a:t>Структура Центра протонной терапии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Номер слайда 3"/>
          <p:cNvSpPr txBox="1">
            <a:spLocks noGrp="1"/>
          </p:cNvSpPr>
          <p:nvPr>
            <p:ph type="sldNum" sz="quarter" idx="2"/>
          </p:nvPr>
        </p:nvSpPr>
        <p:spPr>
          <a:xfrm>
            <a:off x="9034900" y="6596580"/>
            <a:ext cx="273654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13</a:t>
            </a:fld>
            <a:endParaRPr/>
          </a:p>
        </p:txBody>
      </p:sp>
      <p:sp>
        <p:nvSpPr>
          <p:cNvPr id="171" name="TextBox 4"/>
          <p:cNvSpPr txBox="1"/>
          <p:nvPr/>
        </p:nvSpPr>
        <p:spPr>
          <a:xfrm>
            <a:off x="1011674" y="6092610"/>
            <a:ext cx="8848606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200" i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/>
          </a:p>
        </p:txBody>
      </p:sp>
      <p:pic>
        <p:nvPicPr>
          <p:cNvPr id="172" name="Рисунок 19" descr="Рисунок 1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86179" y="1457215"/>
            <a:ext cx="4285136" cy="920423"/>
          </a:xfrm>
          <a:prstGeom prst="rect">
            <a:avLst/>
          </a:prstGeom>
          <a:ln w="12700">
            <a:miter lim="400000"/>
          </a:ln>
          <a:effectLst>
            <a:outerShdw blurRad="50800" dist="38100" dir="18900000" rotWithShape="0">
              <a:srgbClr val="000000">
                <a:alpha val="40000"/>
              </a:srgbClr>
            </a:outerShdw>
          </a:effectLst>
        </p:spPr>
      </p:pic>
      <p:pic>
        <p:nvPicPr>
          <p:cNvPr id="173" name="Рисунок 20" descr="Рисунок 2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00700" y="2540467"/>
            <a:ext cx="2980697" cy="926517"/>
          </a:xfrm>
          <a:prstGeom prst="rect">
            <a:avLst/>
          </a:prstGeom>
          <a:ln w="12700">
            <a:miter lim="400000"/>
          </a:ln>
          <a:effectLst>
            <a:outerShdw blurRad="50800" dist="38100" rotWithShape="0">
              <a:srgbClr val="000000">
                <a:alpha val="40000"/>
              </a:srgbClr>
            </a:outerShdw>
          </a:effectLst>
        </p:spPr>
      </p:pic>
      <p:pic>
        <p:nvPicPr>
          <p:cNvPr id="174" name="Рисунок 21" descr="Рисунок 2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39653" y="3759587"/>
            <a:ext cx="2365054" cy="920422"/>
          </a:xfrm>
          <a:prstGeom prst="rect">
            <a:avLst/>
          </a:prstGeom>
          <a:ln w="12700">
            <a:miter lim="400000"/>
          </a:ln>
          <a:effectLst>
            <a:outerShdw blurRad="50800" dist="38100" rotWithShape="0">
              <a:srgbClr val="000000">
                <a:alpha val="40000"/>
              </a:srgbClr>
            </a:outerShdw>
          </a:effectLst>
        </p:spPr>
      </p:pic>
      <p:sp>
        <p:nvSpPr>
          <p:cNvPr id="175" name="Прямоугольник 24"/>
          <p:cNvSpPr/>
          <p:nvPr/>
        </p:nvSpPr>
        <p:spPr>
          <a:xfrm>
            <a:off x="291721" y="2635985"/>
            <a:ext cx="5308980" cy="770591"/>
          </a:xfrm>
          <a:prstGeom prst="rect">
            <a:avLst/>
          </a:prstGeom>
          <a:solidFill>
            <a:srgbClr val="135C77"/>
          </a:solidFill>
          <a:ln w="12700">
            <a:miter lim="400000"/>
          </a:ln>
          <a:effectLst>
            <a:outerShdw blurRad="50800" dist="38100" dir="18900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В развитых странах ежегодно до </a:t>
            </a:r>
            <a:r>
              <a:rPr b="1"/>
              <a:t>70 %</a:t>
            </a:r>
            <a:r>
              <a:t> пациентов проходят </a:t>
            </a:r>
            <a:r>
              <a:rPr/>
              <a:t>курс </a:t>
            </a:r>
            <a:r>
              <a:rPr smtClean="0"/>
              <a:t>фотонной </a:t>
            </a:r>
            <a:r>
              <a:t>ЛТ:</a:t>
            </a:r>
          </a:p>
          <a:p>
            <a:pPr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2000 пациентов на 1 млн. жителей в год</a:t>
            </a:r>
          </a:p>
        </p:txBody>
      </p:sp>
      <p:sp>
        <p:nvSpPr>
          <p:cNvPr id="176" name="Прямоугольник 25"/>
          <p:cNvSpPr/>
          <p:nvPr/>
        </p:nvSpPr>
        <p:spPr>
          <a:xfrm>
            <a:off x="777238" y="3849008"/>
            <a:ext cx="5836923" cy="770592"/>
          </a:xfrm>
          <a:prstGeom prst="rect">
            <a:avLst/>
          </a:prstGeom>
          <a:solidFill>
            <a:srgbClr val="135C77"/>
          </a:solidFill>
          <a:ln w="12700">
            <a:miter lim="400000"/>
          </a:ln>
          <a:effectLst>
            <a:outerShdw blurRad="50800" dist="38100" dir="18900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Для </a:t>
            </a:r>
            <a:r>
              <a:rPr b="1"/>
              <a:t>12 %</a:t>
            </a:r>
            <a:r>
              <a:t> пациентов, проходящих </a:t>
            </a:r>
            <a:r>
              <a:rPr/>
              <a:t>курс </a:t>
            </a:r>
            <a:r>
              <a:rPr smtClean="0"/>
              <a:t>фотонной </a:t>
            </a:r>
            <a:r>
              <a:t>ЛТ, более предпочтительным является использование </a:t>
            </a:r>
            <a:r>
              <a:rPr b="1"/>
              <a:t>протонов</a:t>
            </a:r>
            <a:r>
              <a:t>:</a:t>
            </a:r>
          </a:p>
          <a:p>
            <a:pPr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240 пациентов на 1 млн. жителей в год</a:t>
            </a:r>
          </a:p>
        </p:txBody>
      </p:sp>
      <p:sp>
        <p:nvSpPr>
          <p:cNvPr id="177" name="Прямоугольник 23"/>
          <p:cNvSpPr txBox="1"/>
          <p:nvPr/>
        </p:nvSpPr>
        <p:spPr>
          <a:xfrm>
            <a:off x="8627116" y="2609164"/>
            <a:ext cx="1233165" cy="1437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4400" b="1">
                <a:ln w="12700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1B85AC"/>
                </a:solidFill>
                <a:effectLst>
                  <a:outerShdw blurRad="38100" dist="20320" dir="1800000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t>70 %</a:t>
            </a:r>
          </a:p>
        </p:txBody>
      </p:sp>
      <p:sp>
        <p:nvSpPr>
          <p:cNvPr id="178" name="Прямоугольник 28"/>
          <p:cNvSpPr txBox="1"/>
          <p:nvPr/>
        </p:nvSpPr>
        <p:spPr>
          <a:xfrm>
            <a:off x="8627116" y="3879790"/>
            <a:ext cx="1233165" cy="1437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4400" b="1">
                <a:ln w="12700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1B85AC"/>
                </a:solidFill>
                <a:effectLst>
                  <a:outerShdw blurRad="38100" dist="20320" dir="1800000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t>12 %</a:t>
            </a:r>
          </a:p>
        </p:txBody>
      </p:sp>
      <p:sp>
        <p:nvSpPr>
          <p:cNvPr id="179" name="Прямоугольник 30"/>
          <p:cNvSpPr/>
          <p:nvPr/>
        </p:nvSpPr>
        <p:spPr>
          <a:xfrm>
            <a:off x="126995" y="1546639"/>
            <a:ext cx="4089405" cy="770591"/>
          </a:xfrm>
          <a:prstGeom prst="rect">
            <a:avLst/>
          </a:prstGeom>
          <a:solidFill>
            <a:srgbClr val="135C77"/>
          </a:solidFill>
          <a:ln w="12700">
            <a:miter lim="400000"/>
          </a:ln>
          <a:effectLst>
            <a:outerShdw blurRad="50800" dist="38100" dir="18900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Во всем мире общее число онкологических больных неуклонно растет. </a:t>
            </a:r>
          </a:p>
        </p:txBody>
      </p:sp>
      <p:sp>
        <p:nvSpPr>
          <p:cNvPr id="180" name="Заголовок 1"/>
          <p:cNvSpPr txBox="1"/>
          <p:nvPr/>
        </p:nvSpPr>
        <p:spPr>
          <a:xfrm>
            <a:off x="309530" y="0"/>
            <a:ext cx="9596470" cy="387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>
              <a:lnSpc>
                <a:spcPct val="120000"/>
              </a:lnSpc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tx1"/>
                </a:solidFill>
                <a:latin typeface="+mn-lt"/>
              </a:rPr>
              <a:t>Технологии </a:t>
            </a:r>
            <a:r>
              <a:rPr lang="ru-RU" dirty="0" err="1" smtClean="0">
                <a:solidFill>
                  <a:schemeClr val="tx1"/>
                </a:solidFill>
                <a:latin typeface="+mn-lt"/>
              </a:rPr>
              <a:t>прот</a:t>
            </a:r>
            <a:r>
              <a:rPr smtClean="0">
                <a:solidFill>
                  <a:schemeClr val="tx1"/>
                </a:solidFill>
                <a:latin typeface="+mn-lt"/>
              </a:rPr>
              <a:t>онной </a:t>
            </a:r>
            <a:r>
              <a:rPr>
                <a:solidFill>
                  <a:schemeClr val="tx1"/>
                </a:solidFill>
                <a:latin typeface="+mn-lt"/>
              </a:rPr>
              <a:t>терапии</a:t>
            </a:r>
          </a:p>
        </p:txBody>
      </p:sp>
      <p:sp>
        <p:nvSpPr>
          <p:cNvPr id="181" name="Заголовок 1"/>
          <p:cNvSpPr txBox="1"/>
          <p:nvPr/>
        </p:nvSpPr>
        <p:spPr>
          <a:xfrm>
            <a:off x="-1" y="761800"/>
            <a:ext cx="9906001" cy="375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lnSpc>
                <a:spcPct val="90000"/>
              </a:lnSpc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>
                <a:solidFill>
                  <a:srgbClr val="4A61D2"/>
                </a:solidFill>
              </a:rPr>
              <a:t>Потенциальные пациенты для </a:t>
            </a:r>
            <a:r>
              <a:rPr lang="ru-RU" dirty="0" smtClean="0">
                <a:solidFill>
                  <a:srgbClr val="4A61D2"/>
                </a:solidFill>
              </a:rPr>
              <a:t>протонной</a:t>
            </a:r>
            <a:r>
              <a:rPr smtClean="0">
                <a:solidFill>
                  <a:srgbClr val="4A61D2"/>
                </a:solidFill>
              </a:rPr>
              <a:t> </a:t>
            </a:r>
            <a:r>
              <a:rPr>
                <a:solidFill>
                  <a:srgbClr val="4A61D2"/>
                </a:solidFill>
              </a:rPr>
              <a:t>терапии</a:t>
            </a:r>
          </a:p>
        </p:txBody>
      </p:sp>
      <p:sp>
        <p:nvSpPr>
          <p:cNvPr id="182" name="надо показать рынок турции население…"/>
          <p:cNvSpPr txBox="1"/>
          <p:nvPr/>
        </p:nvSpPr>
        <p:spPr>
          <a:xfrm>
            <a:off x="3688924" y="5069706"/>
            <a:ext cx="92394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endParaRPr/>
          </a:p>
        </p:txBody>
      </p:sp>
      <p:sp>
        <p:nvSpPr>
          <p:cNvPr id="183" name="население турции 80,81 млн человек"/>
          <p:cNvSpPr txBox="1"/>
          <p:nvPr/>
        </p:nvSpPr>
        <p:spPr>
          <a:xfrm>
            <a:off x="2595546" y="5214950"/>
            <a:ext cx="3639775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/>
            <a:r>
              <a:rPr lang="ru-RU" b="1" dirty="0" smtClean="0"/>
              <a:t>Н</a:t>
            </a:r>
            <a:r>
              <a:rPr b="1" smtClean="0"/>
              <a:t>аселение </a:t>
            </a:r>
            <a:r>
              <a:rPr lang="ru-RU" b="1" dirty="0" smtClean="0"/>
              <a:t>Т</a:t>
            </a:r>
            <a:r>
              <a:rPr b="1" smtClean="0"/>
              <a:t>урции 8</a:t>
            </a:r>
            <a:r>
              <a:rPr lang="ru-RU" b="1" dirty="0" smtClean="0"/>
              <a:t>2</a:t>
            </a:r>
            <a:r>
              <a:rPr b="1" smtClean="0"/>
              <a:t> млн</a:t>
            </a:r>
            <a:r>
              <a:rPr lang="ru-RU" b="1" dirty="0" smtClean="0"/>
              <a:t>.</a:t>
            </a:r>
            <a:r>
              <a:rPr b="1" smtClean="0"/>
              <a:t> </a:t>
            </a:r>
            <a:r>
              <a:rPr b="1"/>
              <a:t>человек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Номер слайда 3"/>
          <p:cNvSpPr txBox="1">
            <a:spLocks noGrp="1"/>
          </p:cNvSpPr>
          <p:nvPr>
            <p:ph type="sldNum" sz="quarter" idx="2"/>
          </p:nvPr>
        </p:nvSpPr>
        <p:spPr>
          <a:xfrm>
            <a:off x="9034898" y="6596578"/>
            <a:ext cx="273655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14</a:t>
            </a:fld>
            <a:endParaRPr/>
          </a:p>
        </p:txBody>
      </p:sp>
      <p:sp>
        <p:nvSpPr>
          <p:cNvPr id="187" name="TextBox 14"/>
          <p:cNvSpPr txBox="1"/>
          <p:nvPr/>
        </p:nvSpPr>
        <p:spPr>
          <a:xfrm>
            <a:off x="1222839" y="6119341"/>
            <a:ext cx="4190546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600"/>
              </a:spcBef>
              <a:defRPr b="1">
                <a:latin typeface="Arial"/>
                <a:ea typeface="Arial"/>
                <a:cs typeface="Arial"/>
                <a:sym typeface="Arial"/>
              </a:defRPr>
            </a:pPr>
            <a:endParaRPr b="0"/>
          </a:p>
        </p:txBody>
      </p:sp>
      <p:sp>
        <p:nvSpPr>
          <p:cNvPr id="188" name="TextBox 15"/>
          <p:cNvSpPr txBox="1"/>
          <p:nvPr/>
        </p:nvSpPr>
        <p:spPr>
          <a:xfrm>
            <a:off x="5504822" y="6119341"/>
            <a:ext cx="1628179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600"/>
              </a:spcBef>
              <a:defRPr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/>
          </a:p>
        </p:txBody>
      </p:sp>
      <p:sp>
        <p:nvSpPr>
          <p:cNvPr id="192" name="Заголовок 1"/>
          <p:cNvSpPr txBox="1"/>
          <p:nvPr/>
        </p:nvSpPr>
        <p:spPr>
          <a:xfrm>
            <a:off x="309530" y="0"/>
            <a:ext cx="9596470" cy="387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>
              <a:lnSpc>
                <a:spcPct val="120000"/>
              </a:lnSpc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tx1"/>
                </a:solidFill>
                <a:latin typeface="+mn-lt"/>
              </a:rPr>
              <a:t>Технологии </a:t>
            </a:r>
            <a:r>
              <a:rPr lang="ru-RU" dirty="0" err="1" smtClean="0">
                <a:solidFill>
                  <a:schemeClr val="tx1"/>
                </a:solidFill>
                <a:latin typeface="+mn-lt"/>
              </a:rPr>
              <a:t>прот</a:t>
            </a:r>
            <a:r>
              <a:rPr smtClean="0">
                <a:solidFill>
                  <a:schemeClr val="tx1"/>
                </a:solidFill>
                <a:latin typeface="+mn-lt"/>
              </a:rPr>
              <a:t>онной </a:t>
            </a:r>
            <a:r>
              <a:rPr>
                <a:solidFill>
                  <a:schemeClr val="tx1"/>
                </a:solidFill>
                <a:latin typeface="+mn-lt"/>
              </a:rPr>
              <a:t>терапии</a:t>
            </a:r>
          </a:p>
        </p:txBody>
      </p:sp>
      <p:sp>
        <p:nvSpPr>
          <p:cNvPr id="193" name="Заголовок 1"/>
          <p:cNvSpPr txBox="1"/>
          <p:nvPr/>
        </p:nvSpPr>
        <p:spPr>
          <a:xfrm>
            <a:off x="0" y="928670"/>
            <a:ext cx="9906001" cy="375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lnSpc>
                <a:spcPct val="90000"/>
              </a:lnSpc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>
                <a:solidFill>
                  <a:srgbClr val="4A61D2"/>
                </a:solidFill>
                <a:latin typeface="Forte" pitchFamily="66" charset="0"/>
              </a:rPr>
              <a:t>Статистика онкологических </a:t>
            </a:r>
            <a:r>
              <a:rPr smtClean="0">
                <a:solidFill>
                  <a:srgbClr val="4A61D2"/>
                </a:solidFill>
                <a:latin typeface="Forte" pitchFamily="66" charset="0"/>
              </a:rPr>
              <a:t>заболеваний</a:t>
            </a:r>
            <a:endParaRPr>
              <a:solidFill>
                <a:srgbClr val="4A61D2"/>
              </a:solidFill>
              <a:latin typeface="Forte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8158" y="1443841"/>
            <a:ext cx="86439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 По данным статистики, ежегодно онкологические заболевания в Турции фиксируются у 278 мужчин и 188 женщин на 100 тысяч человек. Показатель распространения онкологических заболеваний в Турции немного превышает среднемировой, но ниже по сравнению со странами Евросоюза и США. Среди мужчин распространение получил рак легких, женщин – рак молочной железы. Статистика свидетельствует, что за последние годы темпы распространения рака остаются неизменными. Помня о том, что ежегодно онкологические заболевания выявляются в среднем у 12 миллионов человек.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96" y="3786190"/>
            <a:ext cx="8572560" cy="264320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Номер слайда 3"/>
          <p:cNvSpPr txBox="1">
            <a:spLocks noGrp="1"/>
          </p:cNvSpPr>
          <p:nvPr>
            <p:ph type="sldNum" sz="quarter" idx="2"/>
          </p:nvPr>
        </p:nvSpPr>
        <p:spPr>
          <a:xfrm>
            <a:off x="8971836" y="6559605"/>
            <a:ext cx="273655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15</a:t>
            </a:fld>
            <a:endParaRPr/>
          </a:p>
        </p:txBody>
      </p:sp>
      <p:grpSp>
        <p:nvGrpSpPr>
          <p:cNvPr id="238" name="Схема 2"/>
          <p:cNvGrpSpPr/>
          <p:nvPr/>
        </p:nvGrpSpPr>
        <p:grpSpPr>
          <a:xfrm>
            <a:off x="825498" y="1324625"/>
            <a:ext cx="8305805" cy="4630232"/>
            <a:chOff x="0" y="0"/>
            <a:chExt cx="8305804" cy="4630231"/>
          </a:xfrm>
        </p:grpSpPr>
        <p:grpSp>
          <p:nvGrpSpPr>
            <p:cNvPr id="198" name="Группа"/>
            <p:cNvGrpSpPr/>
            <p:nvPr/>
          </p:nvGrpSpPr>
          <p:grpSpPr>
            <a:xfrm>
              <a:off x="-1" y="-1"/>
              <a:ext cx="513904" cy="734146"/>
              <a:chOff x="0" y="0"/>
              <a:chExt cx="513903" cy="734144"/>
            </a:xfrm>
          </p:grpSpPr>
          <p:sp>
            <p:nvSpPr>
              <p:cNvPr id="196" name="Фигура"/>
              <p:cNvSpPr/>
              <p:nvPr/>
            </p:nvSpPr>
            <p:spPr>
              <a:xfrm>
                <a:off x="0" y="-1"/>
                <a:ext cx="513903" cy="7341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600" y="14040"/>
                    </a:lnTo>
                    <a:lnTo>
                      <a:pt x="10800" y="21600"/>
                    </a:lnTo>
                    <a:lnTo>
                      <a:pt x="0" y="14040"/>
                    </a:lnTo>
                    <a:lnTo>
                      <a:pt x="0" y="0"/>
                    </a:lnTo>
                    <a:lnTo>
                      <a:pt x="10800" y="75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8D8D8D"/>
                  </a:gs>
                  <a:gs pos="50000">
                    <a:schemeClr val="accent2"/>
                  </a:gs>
                  <a:gs pos="100000">
                    <a:srgbClr val="707070"/>
                  </a:gs>
                </a:gsLst>
                <a:lin ang="5400000" scaled="0"/>
              </a:gradFill>
              <a:ln w="6350" cap="flat">
                <a:solidFill>
                  <a:schemeClr val="accent2"/>
                </a:solidFill>
                <a:prstDash val="solid"/>
                <a:miter lim="800000"/>
              </a:ln>
              <a:effectLst>
                <a:outerShdw blurRad="63500" dist="19050" dir="5400000" rotWithShape="0">
                  <a:srgbClr val="000000">
                    <a:alpha val="63000"/>
                  </a:srgbClr>
                </a:outerShdw>
              </a:effectLst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197" name="3"/>
              <p:cNvSpPr txBox="1"/>
              <p:nvPr/>
            </p:nvSpPr>
            <p:spPr>
              <a:xfrm>
                <a:off x="0" y="256949"/>
                <a:ext cx="513904" cy="30919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12700" tIns="12700" rIns="12700" bIns="12700" numCol="1" anchor="t">
                <a:spAutoFit/>
              </a:bodyPr>
              <a:lstStyle>
                <a:lvl1pPr algn="ctr" defTabSz="889000">
                  <a:lnSpc>
                    <a:spcPct val="90000"/>
                  </a:lnSpc>
                  <a:spcBef>
                    <a:spcPts val="800"/>
                  </a:spcBef>
                  <a:defRPr sz="2000" b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t>3</a:t>
                </a:r>
              </a:p>
            </p:txBody>
          </p:sp>
        </p:grpSp>
        <p:grpSp>
          <p:nvGrpSpPr>
            <p:cNvPr id="201" name="Группа"/>
            <p:cNvGrpSpPr/>
            <p:nvPr/>
          </p:nvGrpSpPr>
          <p:grpSpPr>
            <a:xfrm>
              <a:off x="513898" y="-1"/>
              <a:ext cx="7791905" cy="477447"/>
              <a:chOff x="0" y="0"/>
              <a:chExt cx="7791904" cy="477446"/>
            </a:xfrm>
          </p:grpSpPr>
          <p:sp>
            <p:nvSpPr>
              <p:cNvPr id="199" name="Фигура"/>
              <p:cNvSpPr/>
              <p:nvPr/>
            </p:nvSpPr>
            <p:spPr>
              <a:xfrm rot="5400000">
                <a:off x="3657228" y="-3657230"/>
                <a:ext cx="477447" cy="77919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99"/>
                      <a:pt x="21600" y="221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21"/>
                    </a:lnTo>
                    <a:cubicBezTo>
                      <a:pt x="0" y="99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>
                  <a:alpha val="90000"/>
                </a:srgbClr>
              </a:solidFill>
              <a:ln w="6350" cap="flat">
                <a:solidFill>
                  <a:schemeClr val="accent2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800100">
                  <a:lnSpc>
                    <a:spcPct val="90000"/>
                  </a:lnSpc>
                  <a:spcBef>
                    <a:spcPts val="300"/>
                  </a:spcBef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200" name="Количество процедурных"/>
              <p:cNvSpPr txBox="1"/>
              <p:nvPr/>
            </p:nvSpPr>
            <p:spPr>
              <a:xfrm>
                <a:off x="116585" y="97679"/>
                <a:ext cx="7652012" cy="28208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11428" tIns="11428" rIns="11428" bIns="11428" numCol="1" anchor="ctr">
                <a:spAutoFit/>
              </a:bodyPr>
              <a:lstStyle/>
              <a:p>
                <a:pPr marL="171450" lvl="1" indent="-171450" defTabSz="800100">
                  <a:lnSpc>
                    <a:spcPct val="90000"/>
                  </a:lnSpc>
                  <a:spcBef>
                    <a:spcPts val="300"/>
                  </a:spcBef>
                  <a:buSzPct val="100000"/>
                  <a:buChar char="•"/>
                  <a:defRPr b="1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Количество процедурных первая фаза 1 потом 2 потом 3 </a:t>
                </a:r>
              </a:p>
            </p:txBody>
          </p:sp>
        </p:grpSp>
        <p:grpSp>
          <p:nvGrpSpPr>
            <p:cNvPr id="204" name="Группа"/>
            <p:cNvGrpSpPr/>
            <p:nvPr/>
          </p:nvGrpSpPr>
          <p:grpSpPr>
            <a:xfrm>
              <a:off x="-1" y="649347"/>
              <a:ext cx="513904" cy="734145"/>
              <a:chOff x="0" y="0"/>
              <a:chExt cx="513903" cy="734144"/>
            </a:xfrm>
          </p:grpSpPr>
          <p:sp>
            <p:nvSpPr>
              <p:cNvPr id="202" name="Фигура"/>
              <p:cNvSpPr/>
              <p:nvPr/>
            </p:nvSpPr>
            <p:spPr>
              <a:xfrm>
                <a:off x="0" y="-1"/>
                <a:ext cx="513903" cy="7341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600" y="14040"/>
                    </a:lnTo>
                    <a:lnTo>
                      <a:pt x="10800" y="21600"/>
                    </a:lnTo>
                    <a:lnTo>
                      <a:pt x="0" y="14040"/>
                    </a:lnTo>
                    <a:lnTo>
                      <a:pt x="0" y="0"/>
                    </a:lnTo>
                    <a:lnTo>
                      <a:pt x="10800" y="75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998686"/>
                  </a:gs>
                  <a:gs pos="50000">
                    <a:srgbClr val="8E7676"/>
                  </a:gs>
                  <a:gs pos="100000">
                    <a:srgbClr val="7F6767"/>
                  </a:gs>
                </a:gsLst>
                <a:lin ang="5400000" scaled="0"/>
              </a:gradFill>
              <a:ln w="6350" cap="flat">
                <a:solidFill>
                  <a:srgbClr val="8D7777"/>
                </a:solidFill>
                <a:prstDash val="solid"/>
                <a:miter lim="800000"/>
              </a:ln>
              <a:effectLst>
                <a:outerShdw blurRad="63500" dist="19050" dir="5400000" rotWithShape="0">
                  <a:srgbClr val="000000">
                    <a:alpha val="63000"/>
                  </a:srgbClr>
                </a:outerShdw>
              </a:effectLst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203" name="5"/>
              <p:cNvSpPr txBox="1"/>
              <p:nvPr/>
            </p:nvSpPr>
            <p:spPr>
              <a:xfrm>
                <a:off x="0" y="256950"/>
                <a:ext cx="513904" cy="30919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12700" tIns="12700" rIns="12700" bIns="12700" numCol="1" anchor="t">
                <a:spAutoFit/>
              </a:bodyPr>
              <a:lstStyle>
                <a:lvl1pPr algn="ctr" defTabSz="889000">
                  <a:lnSpc>
                    <a:spcPct val="90000"/>
                  </a:lnSpc>
                  <a:spcBef>
                    <a:spcPts val="800"/>
                  </a:spcBef>
                  <a:defRPr sz="2000" b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t>7</a:t>
                </a:r>
              </a:p>
            </p:txBody>
          </p:sp>
        </p:grpSp>
        <p:grpSp>
          <p:nvGrpSpPr>
            <p:cNvPr id="207" name="Группа"/>
            <p:cNvGrpSpPr/>
            <p:nvPr/>
          </p:nvGrpSpPr>
          <p:grpSpPr>
            <a:xfrm>
              <a:off x="513899" y="649347"/>
              <a:ext cx="7791905" cy="477195"/>
              <a:chOff x="0" y="0"/>
              <a:chExt cx="7791904" cy="477194"/>
            </a:xfrm>
          </p:grpSpPr>
          <p:sp>
            <p:nvSpPr>
              <p:cNvPr id="205" name="Фигура"/>
              <p:cNvSpPr/>
              <p:nvPr/>
            </p:nvSpPr>
            <p:spPr>
              <a:xfrm rot="5400000">
                <a:off x="3657355" y="-3657356"/>
                <a:ext cx="477195" cy="77919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99"/>
                      <a:pt x="21600" y="220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20"/>
                    </a:lnTo>
                    <a:cubicBezTo>
                      <a:pt x="0" y="99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>
                  <a:alpha val="90000"/>
                </a:srgbClr>
              </a:solidFill>
              <a:ln w="6350" cap="flat">
                <a:solidFill>
                  <a:srgbClr val="8D7777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800100">
                  <a:lnSpc>
                    <a:spcPct val="90000"/>
                  </a:lnSpc>
                  <a:spcBef>
                    <a:spcPts val="300"/>
                  </a:spcBef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206" name="Рабочих дней в неделю"/>
              <p:cNvSpPr txBox="1"/>
              <p:nvPr/>
            </p:nvSpPr>
            <p:spPr>
              <a:xfrm>
                <a:off x="116586" y="97554"/>
                <a:ext cx="7652023" cy="28208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11428" tIns="11428" rIns="11428" bIns="11428" numCol="1" anchor="ctr">
                <a:spAutoFit/>
              </a:bodyPr>
              <a:lstStyle/>
              <a:p>
                <a:pPr marL="171450" lvl="1" indent="-171450" defTabSz="800100">
                  <a:lnSpc>
                    <a:spcPct val="90000"/>
                  </a:lnSpc>
                  <a:spcBef>
                    <a:spcPts val="300"/>
                  </a:spcBef>
                  <a:buSzPct val="100000"/>
                  <a:buChar char="•"/>
                  <a:defRPr b="1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Рабочих дней в неделю</a:t>
                </a:r>
              </a:p>
            </p:txBody>
          </p:sp>
        </p:grpSp>
        <p:grpSp>
          <p:nvGrpSpPr>
            <p:cNvPr id="210" name="Группа"/>
            <p:cNvGrpSpPr/>
            <p:nvPr/>
          </p:nvGrpSpPr>
          <p:grpSpPr>
            <a:xfrm>
              <a:off x="-1" y="1298694"/>
              <a:ext cx="513904" cy="734145"/>
              <a:chOff x="0" y="0"/>
              <a:chExt cx="513903" cy="734144"/>
            </a:xfrm>
          </p:grpSpPr>
          <p:sp>
            <p:nvSpPr>
              <p:cNvPr id="208" name="Фигура"/>
              <p:cNvSpPr/>
              <p:nvPr/>
            </p:nvSpPr>
            <p:spPr>
              <a:xfrm>
                <a:off x="0" y="-1"/>
                <a:ext cx="513903" cy="7341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600" y="14040"/>
                    </a:lnTo>
                    <a:lnTo>
                      <a:pt x="10800" y="21600"/>
                    </a:lnTo>
                    <a:lnTo>
                      <a:pt x="0" y="14040"/>
                    </a:lnTo>
                    <a:lnTo>
                      <a:pt x="0" y="0"/>
                    </a:lnTo>
                    <a:lnTo>
                      <a:pt x="10800" y="75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A58080"/>
                  </a:gs>
                  <a:gs pos="50000">
                    <a:srgbClr val="9D6D6D"/>
                  </a:gs>
                  <a:gs pos="100000">
                    <a:srgbClr val="8D5E5E"/>
                  </a:gs>
                </a:gsLst>
                <a:lin ang="5400000" scaled="0"/>
              </a:gradFill>
              <a:ln w="6350" cap="flat">
                <a:solidFill>
                  <a:srgbClr val="9A6F6F"/>
                </a:solidFill>
                <a:prstDash val="solid"/>
                <a:miter lim="800000"/>
              </a:ln>
              <a:effectLst>
                <a:outerShdw blurRad="63500" dist="19050" dir="5400000" rotWithShape="0">
                  <a:srgbClr val="000000">
                    <a:alpha val="63000"/>
                  </a:srgbClr>
                </a:outerShdw>
              </a:effectLst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209" name="14"/>
              <p:cNvSpPr txBox="1"/>
              <p:nvPr/>
            </p:nvSpPr>
            <p:spPr>
              <a:xfrm>
                <a:off x="0" y="256950"/>
                <a:ext cx="513904" cy="30919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12700" tIns="12700" rIns="12700" bIns="12700" numCol="1" anchor="t">
                <a:spAutoFit/>
              </a:bodyPr>
              <a:lstStyle>
                <a:lvl1pPr algn="ctr" defTabSz="889000">
                  <a:lnSpc>
                    <a:spcPct val="90000"/>
                  </a:lnSpc>
                  <a:spcBef>
                    <a:spcPts val="800"/>
                  </a:spcBef>
                  <a:defRPr sz="2000" b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t>16</a:t>
                </a:r>
              </a:p>
            </p:txBody>
          </p:sp>
        </p:grpSp>
        <p:grpSp>
          <p:nvGrpSpPr>
            <p:cNvPr id="213" name="Группа"/>
            <p:cNvGrpSpPr/>
            <p:nvPr/>
          </p:nvGrpSpPr>
          <p:grpSpPr>
            <a:xfrm>
              <a:off x="513899" y="1298694"/>
              <a:ext cx="7791905" cy="477196"/>
              <a:chOff x="0" y="0"/>
              <a:chExt cx="7791904" cy="477195"/>
            </a:xfrm>
          </p:grpSpPr>
          <p:sp>
            <p:nvSpPr>
              <p:cNvPr id="211" name="Фигура"/>
              <p:cNvSpPr/>
              <p:nvPr/>
            </p:nvSpPr>
            <p:spPr>
              <a:xfrm rot="5400000">
                <a:off x="3657354" y="-3657356"/>
                <a:ext cx="477196" cy="77919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99"/>
                      <a:pt x="21600" y="220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20"/>
                    </a:lnTo>
                    <a:cubicBezTo>
                      <a:pt x="0" y="99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>
                  <a:alpha val="90000"/>
                </a:srgbClr>
              </a:solidFill>
              <a:ln w="6350" cap="flat">
                <a:solidFill>
                  <a:srgbClr val="9A6F6F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800100">
                  <a:lnSpc>
                    <a:spcPct val="90000"/>
                  </a:lnSpc>
                  <a:spcBef>
                    <a:spcPts val="300"/>
                  </a:spcBef>
                  <a:defRPr b="1"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12" name="Рабочих часов в день (2 смены, рабочий день с 08:00 до 22:00)"/>
              <p:cNvSpPr txBox="1"/>
              <p:nvPr/>
            </p:nvSpPr>
            <p:spPr>
              <a:xfrm>
                <a:off x="116586" y="97554"/>
                <a:ext cx="7652023" cy="28208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11428" tIns="11428" rIns="11428" bIns="11428" numCol="1" anchor="ctr">
                <a:spAutoFit/>
              </a:bodyPr>
              <a:lstStyle/>
              <a:p>
                <a:pPr marL="171450" lvl="1" indent="-171450" defTabSz="800100">
                  <a:lnSpc>
                    <a:spcPct val="90000"/>
                  </a:lnSpc>
                  <a:spcBef>
                    <a:spcPts val="300"/>
                  </a:spcBef>
                  <a:buSzPct val="100000"/>
                  <a:buChar char="•"/>
                  <a:defRPr b="1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Рабочих часов в день (2 смены, рабочий день с 08:00 до 22:00)</a:t>
                </a:r>
              </a:p>
            </p:txBody>
          </p:sp>
        </p:grpSp>
        <p:grpSp>
          <p:nvGrpSpPr>
            <p:cNvPr id="216" name="Группа"/>
            <p:cNvGrpSpPr/>
            <p:nvPr/>
          </p:nvGrpSpPr>
          <p:grpSpPr>
            <a:xfrm>
              <a:off x="-1" y="1948043"/>
              <a:ext cx="513904" cy="734145"/>
              <a:chOff x="0" y="0"/>
              <a:chExt cx="513903" cy="734144"/>
            </a:xfrm>
          </p:grpSpPr>
          <p:sp>
            <p:nvSpPr>
              <p:cNvPr id="214" name="Фигура"/>
              <p:cNvSpPr/>
              <p:nvPr/>
            </p:nvSpPr>
            <p:spPr>
              <a:xfrm>
                <a:off x="0" y="-1"/>
                <a:ext cx="513903" cy="7341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600" y="14040"/>
                    </a:lnTo>
                    <a:lnTo>
                      <a:pt x="10800" y="21600"/>
                    </a:lnTo>
                    <a:lnTo>
                      <a:pt x="0" y="14040"/>
                    </a:lnTo>
                    <a:lnTo>
                      <a:pt x="0" y="0"/>
                    </a:lnTo>
                    <a:lnTo>
                      <a:pt x="10800" y="75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B17A7A"/>
                  </a:gs>
                  <a:gs pos="50000">
                    <a:srgbClr val="AA6565"/>
                  </a:gs>
                  <a:gs pos="100000">
                    <a:srgbClr val="9A5555"/>
                  </a:gs>
                </a:gsLst>
                <a:lin ang="5400000" scaled="0"/>
              </a:gradFill>
              <a:ln w="6350" cap="flat">
                <a:solidFill>
                  <a:srgbClr val="A76868"/>
                </a:solidFill>
                <a:prstDash val="solid"/>
                <a:miter lim="800000"/>
              </a:ln>
              <a:effectLst>
                <a:outerShdw blurRad="63500" dist="19050" dir="5400000" rotWithShape="0">
                  <a:srgbClr val="000000">
                    <a:alpha val="63000"/>
                  </a:srgbClr>
                </a:outerShdw>
              </a:effectLst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215" name="250"/>
              <p:cNvSpPr txBox="1"/>
              <p:nvPr/>
            </p:nvSpPr>
            <p:spPr>
              <a:xfrm>
                <a:off x="0" y="256950"/>
                <a:ext cx="513904" cy="30919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12700" tIns="12700" rIns="12700" bIns="12700" numCol="1" anchor="t">
                <a:spAutoFit/>
              </a:bodyPr>
              <a:lstStyle>
                <a:lvl1pPr algn="ctr" defTabSz="889000">
                  <a:lnSpc>
                    <a:spcPct val="90000"/>
                  </a:lnSpc>
                  <a:spcBef>
                    <a:spcPts val="800"/>
                  </a:spcBef>
                  <a:defRPr sz="2000" b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t>365</a:t>
                </a:r>
              </a:p>
            </p:txBody>
          </p:sp>
        </p:grpSp>
        <p:grpSp>
          <p:nvGrpSpPr>
            <p:cNvPr id="219" name="Группа"/>
            <p:cNvGrpSpPr/>
            <p:nvPr/>
          </p:nvGrpSpPr>
          <p:grpSpPr>
            <a:xfrm>
              <a:off x="513899" y="1948041"/>
              <a:ext cx="7791905" cy="477197"/>
              <a:chOff x="0" y="0"/>
              <a:chExt cx="7791904" cy="477195"/>
            </a:xfrm>
          </p:grpSpPr>
          <p:sp>
            <p:nvSpPr>
              <p:cNvPr id="217" name="Фигура"/>
              <p:cNvSpPr/>
              <p:nvPr/>
            </p:nvSpPr>
            <p:spPr>
              <a:xfrm rot="5400000">
                <a:off x="3657354" y="-3657356"/>
                <a:ext cx="477196" cy="77919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99"/>
                      <a:pt x="21600" y="220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20"/>
                    </a:lnTo>
                    <a:cubicBezTo>
                      <a:pt x="0" y="99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>
                  <a:alpha val="90000"/>
                </a:srgbClr>
              </a:solidFill>
              <a:ln w="6350" cap="flat">
                <a:solidFill>
                  <a:srgbClr val="A76868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800100">
                  <a:lnSpc>
                    <a:spcPct val="90000"/>
                  </a:lnSpc>
                  <a:spcBef>
                    <a:spcPts val="300"/>
                  </a:spcBef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218" name="Рабочих дней в году"/>
              <p:cNvSpPr txBox="1"/>
              <p:nvPr/>
            </p:nvSpPr>
            <p:spPr>
              <a:xfrm>
                <a:off x="116586" y="97554"/>
                <a:ext cx="7652023" cy="28208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11428" tIns="11428" rIns="11428" bIns="11428" numCol="1" anchor="ctr">
                <a:spAutoFit/>
              </a:bodyPr>
              <a:lstStyle/>
              <a:p>
                <a:pPr marL="171450" lvl="1" indent="-171450" defTabSz="800100">
                  <a:lnSpc>
                    <a:spcPct val="90000"/>
                  </a:lnSpc>
                  <a:spcBef>
                    <a:spcPts val="300"/>
                  </a:spcBef>
                  <a:buSzPct val="100000"/>
                  <a:buChar char="•"/>
                  <a:defRPr b="1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Рабочих дней в году</a:t>
                </a:r>
              </a:p>
            </p:txBody>
          </p:sp>
        </p:grpSp>
        <p:grpSp>
          <p:nvGrpSpPr>
            <p:cNvPr id="222" name="Группа"/>
            <p:cNvGrpSpPr/>
            <p:nvPr/>
          </p:nvGrpSpPr>
          <p:grpSpPr>
            <a:xfrm>
              <a:off x="-1" y="2597390"/>
              <a:ext cx="513904" cy="734145"/>
              <a:chOff x="0" y="0"/>
              <a:chExt cx="513903" cy="734144"/>
            </a:xfrm>
          </p:grpSpPr>
          <p:sp>
            <p:nvSpPr>
              <p:cNvPr id="220" name="Фигура"/>
              <p:cNvSpPr/>
              <p:nvPr/>
            </p:nvSpPr>
            <p:spPr>
              <a:xfrm>
                <a:off x="0" y="-1"/>
                <a:ext cx="513903" cy="7341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600" y="14040"/>
                    </a:lnTo>
                    <a:lnTo>
                      <a:pt x="10800" y="21600"/>
                    </a:lnTo>
                    <a:lnTo>
                      <a:pt x="0" y="14040"/>
                    </a:lnTo>
                    <a:lnTo>
                      <a:pt x="0" y="0"/>
                    </a:lnTo>
                    <a:lnTo>
                      <a:pt x="10800" y="75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BC7575"/>
                  </a:gs>
                  <a:gs pos="50000">
                    <a:srgbClr val="B85D5D"/>
                  </a:gs>
                  <a:gs pos="100000">
                    <a:srgbClr val="A74D4D"/>
                  </a:gs>
                </a:gsLst>
                <a:lin ang="5400000" scaled="0"/>
              </a:gradFill>
              <a:ln w="6350" cap="flat">
                <a:solidFill>
                  <a:srgbClr val="B46161"/>
                </a:solidFill>
                <a:prstDash val="solid"/>
                <a:miter lim="800000"/>
              </a:ln>
              <a:effectLst>
                <a:outerShdw blurRad="63500" dist="19050" dir="5400000" rotWithShape="0">
                  <a:srgbClr val="000000">
                    <a:alpha val="63000"/>
                  </a:srgbClr>
                </a:outerShdw>
              </a:effectLst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221" name="95"/>
              <p:cNvSpPr txBox="1"/>
              <p:nvPr/>
            </p:nvSpPr>
            <p:spPr>
              <a:xfrm>
                <a:off x="0" y="256950"/>
                <a:ext cx="513904" cy="30919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12700" tIns="12700" rIns="12700" bIns="12700" numCol="1" anchor="t">
                <a:spAutoFit/>
              </a:bodyPr>
              <a:lstStyle>
                <a:lvl1pPr algn="ctr" defTabSz="889000">
                  <a:lnSpc>
                    <a:spcPct val="90000"/>
                  </a:lnSpc>
                  <a:spcBef>
                    <a:spcPts val="800"/>
                  </a:spcBef>
                  <a:defRPr sz="2000" b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t>95</a:t>
                </a:r>
              </a:p>
            </p:txBody>
          </p:sp>
        </p:grpSp>
        <p:grpSp>
          <p:nvGrpSpPr>
            <p:cNvPr id="225" name="Группа"/>
            <p:cNvGrpSpPr/>
            <p:nvPr/>
          </p:nvGrpSpPr>
          <p:grpSpPr>
            <a:xfrm>
              <a:off x="513899" y="2597390"/>
              <a:ext cx="7791905" cy="477196"/>
              <a:chOff x="0" y="0"/>
              <a:chExt cx="7791904" cy="477194"/>
            </a:xfrm>
          </p:grpSpPr>
          <p:sp>
            <p:nvSpPr>
              <p:cNvPr id="223" name="Фигура"/>
              <p:cNvSpPr/>
              <p:nvPr/>
            </p:nvSpPr>
            <p:spPr>
              <a:xfrm rot="5400000">
                <a:off x="3657355" y="-3657356"/>
                <a:ext cx="477195" cy="77919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99"/>
                      <a:pt x="21600" y="220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20"/>
                    </a:lnTo>
                    <a:cubicBezTo>
                      <a:pt x="0" y="99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>
                  <a:alpha val="90000"/>
                </a:srgbClr>
              </a:solidFill>
              <a:ln w="6350" cap="flat">
                <a:solidFill>
                  <a:srgbClr val="B46161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800100">
                  <a:lnSpc>
                    <a:spcPct val="90000"/>
                  </a:lnSpc>
                  <a:spcBef>
                    <a:spcPts val="300"/>
                  </a:spcBef>
                  <a:defRPr b="1"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24" name="Доступность оборудования (%)"/>
              <p:cNvSpPr txBox="1"/>
              <p:nvPr/>
            </p:nvSpPr>
            <p:spPr>
              <a:xfrm>
                <a:off x="116586" y="97554"/>
                <a:ext cx="7652023" cy="28208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11428" tIns="11428" rIns="11428" bIns="11428" numCol="1" anchor="ctr">
                <a:spAutoFit/>
              </a:bodyPr>
              <a:lstStyle/>
              <a:p>
                <a:pPr marL="171450" lvl="1" indent="-171450" defTabSz="800100">
                  <a:lnSpc>
                    <a:spcPct val="90000"/>
                  </a:lnSpc>
                  <a:spcBef>
                    <a:spcPts val="300"/>
                  </a:spcBef>
                  <a:buSzPct val="100000"/>
                  <a:buChar char="•"/>
                  <a:defRPr b="1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Доступность оборудования (%)</a:t>
                </a:r>
              </a:p>
            </p:txBody>
          </p:sp>
        </p:grpSp>
        <p:grpSp>
          <p:nvGrpSpPr>
            <p:cNvPr id="228" name="Группа"/>
            <p:cNvGrpSpPr/>
            <p:nvPr/>
          </p:nvGrpSpPr>
          <p:grpSpPr>
            <a:xfrm>
              <a:off x="-1" y="3246738"/>
              <a:ext cx="513904" cy="734145"/>
              <a:chOff x="0" y="0"/>
              <a:chExt cx="513903" cy="734144"/>
            </a:xfrm>
          </p:grpSpPr>
          <p:sp>
            <p:nvSpPr>
              <p:cNvPr id="226" name="Фигура"/>
              <p:cNvSpPr/>
              <p:nvPr/>
            </p:nvSpPr>
            <p:spPr>
              <a:xfrm>
                <a:off x="0" y="-1"/>
                <a:ext cx="513903" cy="7341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600" y="14040"/>
                    </a:lnTo>
                    <a:lnTo>
                      <a:pt x="10800" y="21600"/>
                    </a:lnTo>
                    <a:lnTo>
                      <a:pt x="0" y="14040"/>
                    </a:lnTo>
                    <a:lnTo>
                      <a:pt x="0" y="0"/>
                    </a:lnTo>
                    <a:lnTo>
                      <a:pt x="10800" y="75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77070"/>
                  </a:gs>
                  <a:gs pos="50000">
                    <a:srgbClr val="C55656"/>
                  </a:gs>
                  <a:gs pos="100000">
                    <a:srgbClr val="B44646"/>
                  </a:gs>
                </a:gsLst>
                <a:lin ang="5400000" scaled="0"/>
              </a:gradFill>
              <a:ln w="6350" cap="flat">
                <a:solidFill>
                  <a:srgbClr val="C05B5B"/>
                </a:solidFill>
                <a:prstDash val="solid"/>
                <a:miter lim="800000"/>
              </a:ln>
              <a:effectLst>
                <a:outerShdw blurRad="63500" dist="19050" dir="5400000" rotWithShape="0">
                  <a:srgbClr val="000000">
                    <a:alpha val="63000"/>
                  </a:srgbClr>
                </a:outerShdw>
              </a:effectLst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227" name="22"/>
              <p:cNvSpPr txBox="1"/>
              <p:nvPr/>
            </p:nvSpPr>
            <p:spPr>
              <a:xfrm>
                <a:off x="0" y="256949"/>
                <a:ext cx="513904" cy="30919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12700" tIns="12700" rIns="12700" bIns="12700" numCol="1" anchor="t">
                <a:spAutoFit/>
              </a:bodyPr>
              <a:lstStyle>
                <a:lvl1pPr algn="ctr" defTabSz="889000">
                  <a:lnSpc>
                    <a:spcPct val="90000"/>
                  </a:lnSpc>
                  <a:spcBef>
                    <a:spcPts val="800"/>
                  </a:spcBef>
                  <a:defRPr sz="2000" b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t>22</a:t>
                </a:r>
              </a:p>
            </p:txBody>
          </p:sp>
        </p:grpSp>
        <p:grpSp>
          <p:nvGrpSpPr>
            <p:cNvPr id="231" name="Группа"/>
            <p:cNvGrpSpPr/>
            <p:nvPr/>
          </p:nvGrpSpPr>
          <p:grpSpPr>
            <a:xfrm>
              <a:off x="513899" y="3246738"/>
              <a:ext cx="7791905" cy="477196"/>
              <a:chOff x="0" y="22832"/>
              <a:chExt cx="7791904" cy="477194"/>
            </a:xfrm>
          </p:grpSpPr>
          <p:sp>
            <p:nvSpPr>
              <p:cNvPr id="229" name="Фигура"/>
              <p:cNvSpPr/>
              <p:nvPr/>
            </p:nvSpPr>
            <p:spPr>
              <a:xfrm rot="5400000">
                <a:off x="3657354" y="-3634523"/>
                <a:ext cx="477196" cy="77919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99"/>
                      <a:pt x="21600" y="220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20"/>
                    </a:lnTo>
                    <a:cubicBezTo>
                      <a:pt x="0" y="99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>
                  <a:alpha val="90000"/>
                </a:srgbClr>
              </a:solidFill>
              <a:ln w="6350" cap="flat">
                <a:solidFill>
                  <a:srgbClr val="C05B5B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800100">
                  <a:lnSpc>
                    <a:spcPct val="90000"/>
                  </a:lnSpc>
                  <a:spcBef>
                    <a:spcPts val="300"/>
                  </a:spcBef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230" name="Среднее время продолжительности 1 фракции (мин)"/>
              <p:cNvSpPr/>
              <p:nvPr/>
            </p:nvSpPr>
            <p:spPr>
              <a:xfrm>
                <a:off x="116585" y="261428"/>
                <a:ext cx="7652024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11428" tIns="11428" rIns="11428" bIns="11428" numCol="1" anchor="ctr">
                <a:spAutoFit/>
              </a:bodyPr>
              <a:lstStyle/>
              <a:p>
                <a:pPr marL="171450" lvl="1" indent="-171450" defTabSz="800100">
                  <a:lnSpc>
                    <a:spcPct val="90000"/>
                  </a:lnSpc>
                  <a:spcBef>
                    <a:spcPts val="300"/>
                  </a:spcBef>
                  <a:buSzPct val="100000"/>
                  <a:buChar char="•"/>
                  <a:defRPr b="1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Среднее время продолжительности 1 фракции (мин) значит всего около 40 минут на пациента и 24 пациента в сутки </a:t>
                </a:r>
              </a:p>
            </p:txBody>
          </p:sp>
        </p:grpSp>
        <p:grpSp>
          <p:nvGrpSpPr>
            <p:cNvPr id="234" name="Группа"/>
            <p:cNvGrpSpPr/>
            <p:nvPr/>
          </p:nvGrpSpPr>
          <p:grpSpPr>
            <a:xfrm>
              <a:off x="-1" y="3896086"/>
              <a:ext cx="513904" cy="734145"/>
              <a:chOff x="0" y="0"/>
              <a:chExt cx="513903" cy="734144"/>
            </a:xfrm>
          </p:grpSpPr>
          <p:sp>
            <p:nvSpPr>
              <p:cNvPr id="232" name="Фигура"/>
              <p:cNvSpPr/>
              <p:nvPr/>
            </p:nvSpPr>
            <p:spPr>
              <a:xfrm>
                <a:off x="0" y="-1"/>
                <a:ext cx="513903" cy="7341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600" y="14040"/>
                    </a:lnTo>
                    <a:lnTo>
                      <a:pt x="10800" y="21600"/>
                    </a:lnTo>
                    <a:lnTo>
                      <a:pt x="0" y="14040"/>
                    </a:lnTo>
                    <a:lnTo>
                      <a:pt x="0" y="0"/>
                    </a:lnTo>
                    <a:lnTo>
                      <a:pt x="10800" y="756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D16C6C"/>
                  </a:gs>
                  <a:gs pos="50000">
                    <a:srgbClr val="D14F4F"/>
                  </a:gs>
                  <a:gs pos="100000">
                    <a:srgbClr val="BF3F3F"/>
                  </a:gs>
                </a:gsLst>
                <a:lin ang="5400000" scaled="0"/>
              </a:gradFill>
              <a:ln w="6350" cap="flat">
                <a:solidFill>
                  <a:srgbClr val="CB5555"/>
                </a:solidFill>
                <a:prstDash val="solid"/>
                <a:miter lim="800000"/>
              </a:ln>
              <a:effectLst>
                <a:outerShdw blurRad="63500" dist="19050" dir="5400000" rotWithShape="0">
                  <a:srgbClr val="000000">
                    <a:alpha val="63000"/>
                  </a:srgbClr>
                </a:outerShdw>
              </a:effectLst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pPr algn="ctr" defTabSz="8890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233" name="26"/>
              <p:cNvSpPr txBox="1"/>
              <p:nvPr/>
            </p:nvSpPr>
            <p:spPr>
              <a:xfrm>
                <a:off x="0" y="256950"/>
                <a:ext cx="513904" cy="30919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12700" tIns="12700" rIns="12700" bIns="12700" numCol="1" anchor="t">
                <a:spAutoFit/>
              </a:bodyPr>
              <a:lstStyle>
                <a:lvl1pPr algn="ctr" defTabSz="889000">
                  <a:lnSpc>
                    <a:spcPct val="90000"/>
                  </a:lnSpc>
                  <a:spcBef>
                    <a:spcPts val="800"/>
                  </a:spcBef>
                  <a:defRPr sz="2000" b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t>26</a:t>
                </a:r>
              </a:p>
            </p:txBody>
          </p:sp>
        </p:grpSp>
        <p:grpSp>
          <p:nvGrpSpPr>
            <p:cNvPr id="237" name="Группа"/>
            <p:cNvGrpSpPr/>
            <p:nvPr/>
          </p:nvGrpSpPr>
          <p:grpSpPr>
            <a:xfrm>
              <a:off x="513899" y="3883115"/>
              <a:ext cx="7791905" cy="477195"/>
              <a:chOff x="0" y="22831"/>
              <a:chExt cx="7791904" cy="477194"/>
            </a:xfrm>
          </p:grpSpPr>
          <p:sp>
            <p:nvSpPr>
              <p:cNvPr id="235" name="Фигура"/>
              <p:cNvSpPr/>
              <p:nvPr/>
            </p:nvSpPr>
            <p:spPr>
              <a:xfrm rot="5400000">
                <a:off x="3657354" y="-3634524"/>
                <a:ext cx="477196" cy="77919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99"/>
                      <a:pt x="21600" y="220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220"/>
                    </a:lnTo>
                    <a:cubicBezTo>
                      <a:pt x="0" y="99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FFFFFF">
                  <a:alpha val="90000"/>
                </a:srgbClr>
              </a:solidFill>
              <a:ln w="6350" cap="flat">
                <a:solidFill>
                  <a:srgbClr val="CB5555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defTabSz="800100">
                  <a:lnSpc>
                    <a:spcPct val="90000"/>
                  </a:lnSpc>
                  <a:spcBef>
                    <a:spcPts val="300"/>
                  </a:spcBef>
                  <a:defRPr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236" name="Среднее кол-во фракций на одного пациента"/>
              <p:cNvSpPr/>
              <p:nvPr/>
            </p:nvSpPr>
            <p:spPr>
              <a:xfrm>
                <a:off x="116585" y="261428"/>
                <a:ext cx="7652024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11428" tIns="11428" rIns="11428" bIns="11428" numCol="1" anchor="ctr">
                <a:spAutoFit/>
              </a:bodyPr>
              <a:lstStyle/>
              <a:p>
                <a:pPr marL="171450" lvl="1" indent="-171450" defTabSz="800100">
                  <a:lnSpc>
                    <a:spcPct val="90000"/>
                  </a:lnSpc>
                  <a:spcBef>
                    <a:spcPts val="300"/>
                  </a:spcBef>
                  <a:buSzPct val="100000"/>
                  <a:buChar char="•"/>
                  <a:defRPr b="1">
                    <a:latin typeface="Arial"/>
                    <a:ea typeface="Arial"/>
                    <a:cs typeface="Arial"/>
                    <a:sym typeface="Arial"/>
                  </a:defRPr>
                </a:pPr>
                <a:r>
                  <a:t>Среднее кол-во фракций на одного пациента зависит от тяжести и локации неоплазий</a:t>
                </a:r>
              </a:p>
            </p:txBody>
          </p:sp>
        </p:grpSp>
      </p:grpSp>
      <p:sp>
        <p:nvSpPr>
          <p:cNvPr id="239" name="Прямоугольник 7"/>
          <p:cNvSpPr/>
          <p:nvPr/>
        </p:nvSpPr>
        <p:spPr>
          <a:xfrm>
            <a:off x="523844" y="5786454"/>
            <a:ext cx="8929750" cy="830993"/>
          </a:xfrm>
          <a:prstGeom prst="rect">
            <a:avLst/>
          </a:prstGeom>
          <a:solidFill>
            <a:srgbClr val="135C77"/>
          </a:solidFill>
          <a:ln w="6350">
            <a:solidFill>
              <a:schemeClr val="accent5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defRPr sz="2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dirty="0" smtClean="0"/>
              <a:t>В</a:t>
            </a:r>
            <a:r>
              <a:rPr smtClean="0"/>
              <a:t> </a:t>
            </a:r>
            <a:r>
              <a:t>год в среднем  </a:t>
            </a:r>
            <a:r>
              <a:rPr b="1"/>
              <a:t>1100 пациентов </a:t>
            </a:r>
            <a:r>
              <a:t>смогут пройти курс протонной терапии</a:t>
            </a:r>
          </a:p>
        </p:txBody>
      </p:sp>
      <p:sp>
        <p:nvSpPr>
          <p:cNvPr id="240" name="Заголовок 1"/>
          <p:cNvSpPr txBox="1"/>
          <p:nvPr/>
        </p:nvSpPr>
        <p:spPr>
          <a:xfrm>
            <a:off x="309529" y="0"/>
            <a:ext cx="9596471" cy="368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>
              <a:lnSpc>
                <a:spcPct val="120000"/>
              </a:lnSpc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 smtClean="0">
                <a:solidFill>
                  <a:schemeClr val="tx1"/>
                </a:solidFill>
                <a:latin typeface="+mn-lt"/>
              </a:rPr>
              <a:t>Центр протонной терапии в г. Стамбул</a:t>
            </a:r>
            <a:endParaRPr>
              <a:solidFill>
                <a:schemeClr val="tx1"/>
              </a:solidFill>
              <a:latin typeface="+mn-lt"/>
            </a:endParaRPr>
          </a:p>
        </p:txBody>
      </p:sp>
      <p:sp>
        <p:nvSpPr>
          <p:cNvPr id="241" name="Заголовок 1"/>
          <p:cNvSpPr txBox="1"/>
          <p:nvPr/>
        </p:nvSpPr>
        <p:spPr>
          <a:xfrm>
            <a:off x="-1" y="761800"/>
            <a:ext cx="9906001" cy="375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lnSpc>
                <a:spcPct val="90000"/>
              </a:lnSpc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>
                <a:solidFill>
                  <a:srgbClr val="4A61D2"/>
                </a:solidFill>
              </a:rPr>
              <a:t>Пропускная способность Центра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Номер слайда 3"/>
          <p:cNvSpPr txBox="1">
            <a:spLocks noGrp="1"/>
          </p:cNvSpPr>
          <p:nvPr>
            <p:ph type="sldNum" sz="quarter" idx="2"/>
          </p:nvPr>
        </p:nvSpPr>
        <p:spPr>
          <a:xfrm>
            <a:off x="8971836" y="6559605"/>
            <a:ext cx="273655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16</a:t>
            </a:fld>
            <a:endParaRPr/>
          </a:p>
        </p:txBody>
      </p:sp>
      <p:sp>
        <p:nvSpPr>
          <p:cNvPr id="244" name="TextBox 4"/>
          <p:cNvSpPr txBox="1"/>
          <p:nvPr/>
        </p:nvSpPr>
        <p:spPr>
          <a:xfrm>
            <a:off x="452406" y="4357694"/>
            <a:ext cx="9144064" cy="400105"/>
          </a:xfrm>
          <a:prstGeom prst="rect">
            <a:avLst/>
          </a:prstGeom>
          <a:solidFill>
            <a:srgbClr val="135C77"/>
          </a:solidFill>
          <a:ln w="6350">
            <a:solidFill>
              <a:schemeClr val="accent5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def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В результате создания Центра будет обеспечено </a:t>
            </a:r>
            <a:r>
              <a:rPr b="1"/>
              <a:t>116 новых </a:t>
            </a:r>
            <a:r>
              <a:t>рабочих мест</a:t>
            </a:r>
          </a:p>
        </p:txBody>
      </p:sp>
      <p:sp>
        <p:nvSpPr>
          <p:cNvPr id="245" name="Заголовок 1"/>
          <p:cNvSpPr txBox="1"/>
          <p:nvPr/>
        </p:nvSpPr>
        <p:spPr>
          <a:xfrm>
            <a:off x="309530" y="0"/>
            <a:ext cx="9596470" cy="368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>
              <a:lnSpc>
                <a:spcPct val="120000"/>
              </a:lnSpc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tx1"/>
                </a:solidFill>
                <a:latin typeface="+mn-lt"/>
              </a:rPr>
              <a:t>Центр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протонной </a:t>
            </a:r>
            <a:r>
              <a:rPr smtClean="0">
                <a:solidFill>
                  <a:schemeClr val="tx1"/>
                </a:solidFill>
                <a:latin typeface="+mn-lt"/>
              </a:rPr>
              <a:t>терапии </a:t>
            </a:r>
            <a:r>
              <a:rPr>
                <a:solidFill>
                  <a:schemeClr val="tx1"/>
                </a:solidFill>
                <a:latin typeface="+mn-lt"/>
              </a:rPr>
              <a:t>в г.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С</a:t>
            </a:r>
            <a:r>
              <a:rPr smtClean="0">
                <a:solidFill>
                  <a:schemeClr val="tx1"/>
                </a:solidFill>
                <a:latin typeface="+mn-lt"/>
              </a:rPr>
              <a:t>тамбул</a:t>
            </a:r>
            <a:endParaRPr>
              <a:solidFill>
                <a:schemeClr val="tx1"/>
              </a:solidFill>
              <a:latin typeface="+mn-lt"/>
            </a:endParaRPr>
          </a:p>
        </p:txBody>
      </p:sp>
      <p:sp>
        <p:nvSpPr>
          <p:cNvPr id="246" name="Заголовок 1"/>
          <p:cNvSpPr txBox="1"/>
          <p:nvPr/>
        </p:nvSpPr>
        <p:spPr>
          <a:xfrm>
            <a:off x="-1" y="1000108"/>
            <a:ext cx="9906001" cy="375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lnSpc>
                <a:spcPct val="90000"/>
              </a:lnSpc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>
                <a:solidFill>
                  <a:srgbClr val="4A61D2"/>
                </a:solidFill>
              </a:rPr>
              <a:t>Штатная численность Центра</a:t>
            </a:r>
          </a:p>
        </p:txBody>
      </p:sp>
      <p:sp>
        <p:nvSpPr>
          <p:cNvPr id="247" name="диагностика и анализ 4 человека в смену итого 8 человек"/>
          <p:cNvSpPr txBox="1"/>
          <p:nvPr/>
        </p:nvSpPr>
        <p:spPr>
          <a:xfrm>
            <a:off x="1023910" y="1500174"/>
            <a:ext cx="6437408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Д</a:t>
            </a:r>
            <a:r>
              <a:rPr smtClean="0"/>
              <a:t>иагностика </a:t>
            </a:r>
            <a:r>
              <a:rPr/>
              <a:t>и </a:t>
            </a:r>
            <a:r>
              <a:rPr smtClean="0"/>
              <a:t>анализ</a:t>
            </a:r>
            <a:r>
              <a:rPr lang="ru-RU" dirty="0" smtClean="0"/>
              <a:t>: </a:t>
            </a:r>
            <a:r>
              <a:rPr smtClean="0"/>
              <a:t>4 </a:t>
            </a:r>
            <a:r>
              <a:t>человека в </a:t>
            </a:r>
            <a:r>
              <a:rPr/>
              <a:t>смену </a:t>
            </a:r>
            <a:r>
              <a:rPr lang="ru-RU" dirty="0" smtClean="0"/>
              <a:t>- </a:t>
            </a:r>
            <a:r>
              <a:rPr smtClean="0"/>
              <a:t>итого </a:t>
            </a:r>
            <a:r>
              <a:rPr/>
              <a:t>8 </a:t>
            </a:r>
            <a:r>
              <a:rPr smtClean="0"/>
              <a:t>человек</a:t>
            </a:r>
            <a:r>
              <a:rPr lang="ru-RU" dirty="0" smtClean="0"/>
              <a:t>;</a:t>
            </a:r>
            <a:endParaRPr/>
          </a:p>
        </p:txBody>
      </p:sp>
      <p:sp>
        <p:nvSpPr>
          <p:cNvPr id="248" name="технический персонал 3 человека в смену при этапе 1…"/>
          <p:cNvSpPr txBox="1"/>
          <p:nvPr/>
        </p:nvSpPr>
        <p:spPr>
          <a:xfrm>
            <a:off x="1023910" y="1857364"/>
            <a:ext cx="6000792" cy="1754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lvl="2">
              <a:buFont typeface="Wingdings" pitchFamily="2" charset="2"/>
              <a:buChar char="Ø"/>
            </a:pPr>
            <a:r>
              <a:rPr lang="ru-RU" dirty="0" smtClean="0"/>
              <a:t>Т</a:t>
            </a:r>
            <a:r>
              <a:rPr smtClean="0"/>
              <a:t>ехнический персонал</a:t>
            </a:r>
            <a:r>
              <a:rPr lang="ru-RU" dirty="0" smtClean="0"/>
              <a:t>:</a:t>
            </a:r>
            <a:r>
              <a:rPr smtClean="0"/>
              <a:t> </a:t>
            </a:r>
            <a:r>
              <a:t>3 человека в смену при </a:t>
            </a:r>
            <a:r>
              <a:rPr/>
              <a:t>этапе </a:t>
            </a:r>
            <a:r>
              <a:rPr smtClean="0"/>
              <a:t>1</a:t>
            </a:r>
            <a:r>
              <a:rPr lang="ru-RU" dirty="0" smtClean="0"/>
              <a:t>;</a:t>
            </a:r>
            <a:endParaRPr/>
          </a:p>
          <a:p>
            <a:pPr lvl="2">
              <a:buFont typeface="Wingdings" pitchFamily="2" charset="2"/>
              <a:buChar char="Ø"/>
            </a:pPr>
            <a:r>
              <a:rPr lang="ru-RU" dirty="0" smtClean="0"/>
              <a:t>М</a:t>
            </a:r>
            <a:r>
              <a:rPr smtClean="0"/>
              <a:t>едицинский  персонал</a:t>
            </a:r>
            <a:r>
              <a:rPr lang="ru-RU" dirty="0" smtClean="0"/>
              <a:t>:</a:t>
            </a:r>
            <a:r>
              <a:rPr smtClean="0"/>
              <a:t> </a:t>
            </a:r>
            <a:r>
              <a:rPr/>
              <a:t>4 </a:t>
            </a:r>
            <a:r>
              <a:rPr smtClean="0"/>
              <a:t>чел</a:t>
            </a:r>
            <a:r>
              <a:rPr lang="ru-RU" dirty="0" smtClean="0"/>
              <a:t>о</a:t>
            </a:r>
            <a:r>
              <a:rPr smtClean="0"/>
              <a:t>в</a:t>
            </a:r>
            <a:r>
              <a:rPr lang="ru-RU" dirty="0" smtClean="0"/>
              <a:t>е</a:t>
            </a:r>
            <a:r>
              <a:rPr smtClean="0"/>
              <a:t>ка </a:t>
            </a:r>
            <a:r>
              <a:t>в смену при </a:t>
            </a:r>
            <a:r>
              <a:rPr/>
              <a:t>этапе </a:t>
            </a:r>
            <a:r>
              <a:rPr smtClean="0"/>
              <a:t>1</a:t>
            </a:r>
            <a:r>
              <a:rPr lang="ru-RU" dirty="0" smtClean="0"/>
              <a:t>;</a:t>
            </a:r>
            <a:endParaRPr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Г</a:t>
            </a:r>
            <a:r>
              <a:rPr smtClean="0"/>
              <a:t>руппа </a:t>
            </a:r>
            <a:r>
              <a:t>планирования </a:t>
            </a:r>
            <a:r>
              <a:rPr/>
              <a:t>3 </a:t>
            </a:r>
            <a:r>
              <a:rPr smtClean="0"/>
              <a:t>человека</a:t>
            </a:r>
            <a:r>
              <a:rPr lang="ru-RU" dirty="0" smtClean="0"/>
              <a:t>;</a:t>
            </a:r>
            <a:endParaRPr/>
          </a:p>
          <a:p>
            <a:pPr>
              <a:buFont typeface="Wingdings" pitchFamily="2" charset="2"/>
              <a:buChar char="Ø"/>
            </a:pPr>
            <a:r>
              <a:t>IT группа </a:t>
            </a:r>
            <a:r>
              <a:rPr/>
              <a:t>2 </a:t>
            </a:r>
            <a:r>
              <a:rPr smtClean="0"/>
              <a:t>человека</a:t>
            </a:r>
            <a:r>
              <a:rPr lang="ru-RU" dirty="0" smtClean="0"/>
              <a:t>;</a:t>
            </a:r>
            <a:endParaRPr/>
          </a:p>
          <a:p>
            <a:pPr lvl="2">
              <a:buFont typeface="Wingdings" pitchFamily="2" charset="2"/>
              <a:buChar char="Ø"/>
            </a:pPr>
            <a:r>
              <a:rPr lang="ru-RU" dirty="0" smtClean="0"/>
              <a:t>М</a:t>
            </a:r>
            <a:r>
              <a:rPr smtClean="0"/>
              <a:t>енеджмент </a:t>
            </a:r>
            <a:r>
              <a:rPr/>
              <a:t>3 </a:t>
            </a:r>
            <a:r>
              <a:rPr smtClean="0"/>
              <a:t>человека</a:t>
            </a:r>
            <a:r>
              <a:rPr lang="ru-RU" dirty="0" smtClean="0"/>
              <a:t>;</a:t>
            </a:r>
            <a:endParaRPr/>
          </a:p>
          <a:p>
            <a:pPr lvl="2">
              <a:buFont typeface="Wingdings" pitchFamily="2" charset="2"/>
              <a:buChar char="Ø"/>
            </a:pPr>
            <a:r>
              <a:rPr lang="ru-RU" dirty="0" smtClean="0"/>
              <a:t>И</a:t>
            </a:r>
            <a:r>
              <a:rPr smtClean="0"/>
              <a:t>того </a:t>
            </a:r>
            <a:r>
              <a:rPr/>
              <a:t>30 </a:t>
            </a:r>
            <a:r>
              <a:rPr smtClean="0"/>
              <a:t>человек</a:t>
            </a:r>
            <a:r>
              <a:rPr lang="ru-RU" dirty="0" smtClean="0"/>
              <a:t>.</a:t>
            </a:r>
            <a:endParaRPr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Номер слайда 3"/>
          <p:cNvSpPr txBox="1">
            <a:spLocks noGrp="1"/>
          </p:cNvSpPr>
          <p:nvPr>
            <p:ph type="sldNum" sz="quarter" idx="2"/>
          </p:nvPr>
        </p:nvSpPr>
        <p:spPr>
          <a:xfrm>
            <a:off x="8971836" y="6559605"/>
            <a:ext cx="273655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17</a:t>
            </a:fld>
            <a:endParaRPr/>
          </a:p>
        </p:txBody>
      </p:sp>
      <p:graphicFrame>
        <p:nvGraphicFramePr>
          <p:cNvPr id="251" name="Диаграмма 5"/>
          <p:cNvGraphicFramePr/>
          <p:nvPr/>
        </p:nvGraphicFramePr>
        <p:xfrm>
          <a:off x="1452538" y="3071810"/>
          <a:ext cx="857256" cy="857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52" name="chart" descr="chart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8966" y="4319754"/>
            <a:ext cx="2212383" cy="1650704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253" name="chart" descr="chart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453330" y="4500570"/>
            <a:ext cx="2024551" cy="1516471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254" name="Picture 2" descr="Picture 2"/>
          <p:cNvPicPr>
            <a:picLocks noChangeAspect="1"/>
          </p:cNvPicPr>
          <p:nvPr/>
        </p:nvPicPr>
        <p:blipFill>
          <a:blip r:embed="rId5">
            <a:extLst/>
          </a:blip>
          <a:srcRect t="30889" r="15843"/>
          <a:stretch>
            <a:fillRect/>
          </a:stretch>
        </p:blipFill>
        <p:spPr>
          <a:xfrm>
            <a:off x="135319" y="1511148"/>
            <a:ext cx="2465993" cy="1326992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255" name="Picture 3" descr="Picture 3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824333" y="1637270"/>
            <a:ext cx="2752727" cy="1666877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259" name="Заголовок 1"/>
          <p:cNvSpPr txBox="1"/>
          <p:nvPr/>
        </p:nvSpPr>
        <p:spPr>
          <a:xfrm>
            <a:off x="309530" y="0"/>
            <a:ext cx="9596470" cy="387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>
              <a:lnSpc>
                <a:spcPct val="120000"/>
              </a:lnSpc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mtClean="0">
                <a:solidFill>
                  <a:schemeClr val="tx1"/>
                </a:solidFill>
                <a:latin typeface="+mn-lt"/>
              </a:rPr>
              <a:t>Центр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 протонной </a:t>
            </a:r>
            <a:r>
              <a:rPr smtClean="0">
                <a:solidFill>
                  <a:schemeClr val="tx1"/>
                </a:solidFill>
                <a:latin typeface="+mn-lt"/>
              </a:rPr>
              <a:t>терапии </a:t>
            </a:r>
            <a:r>
              <a:rPr>
                <a:solidFill>
                  <a:schemeClr val="tx1"/>
                </a:solidFill>
                <a:latin typeface="+mn-lt"/>
              </a:rPr>
              <a:t>в г. </a:t>
            </a:r>
            <a:r>
              <a:rPr lang="ru-RU" dirty="0" err="1" smtClean="0">
                <a:solidFill>
                  <a:schemeClr val="tx1"/>
                </a:solidFill>
                <a:latin typeface="+mn-lt"/>
              </a:rPr>
              <a:t>Ст</a:t>
            </a:r>
            <a:r>
              <a:rPr smtClean="0">
                <a:solidFill>
                  <a:schemeClr val="tx1"/>
                </a:solidFill>
                <a:latin typeface="+mn-lt"/>
              </a:rPr>
              <a:t>ам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б</a:t>
            </a:r>
            <a:r>
              <a:rPr smtClean="0">
                <a:solidFill>
                  <a:schemeClr val="tx1"/>
                </a:solidFill>
                <a:latin typeface="+mn-lt"/>
              </a:rPr>
              <a:t>ул </a:t>
            </a:r>
            <a:endParaRPr>
              <a:solidFill>
                <a:schemeClr val="tx1"/>
              </a:solidFill>
              <a:latin typeface="+mn-lt"/>
            </a:endParaRPr>
          </a:p>
        </p:txBody>
      </p:sp>
      <p:sp>
        <p:nvSpPr>
          <p:cNvPr id="260" name="Заголовок 1"/>
          <p:cNvSpPr txBox="1"/>
          <p:nvPr/>
        </p:nvSpPr>
        <p:spPr>
          <a:xfrm>
            <a:off x="-1" y="761800"/>
            <a:ext cx="9906001" cy="480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lnSpc>
                <a:spcPct val="90000"/>
              </a:lnSpc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sz="2800">
                <a:solidFill>
                  <a:srgbClr val="4A61D2"/>
                </a:solidFill>
                <a:latin typeface="Forte" pitchFamily="66" charset="0"/>
              </a:rPr>
              <a:t>Капитальные </a:t>
            </a:r>
            <a:r>
              <a:rPr sz="2800" smtClean="0">
                <a:solidFill>
                  <a:srgbClr val="4A61D2"/>
                </a:solidFill>
                <a:latin typeface="Forte" pitchFamily="66" charset="0"/>
              </a:rPr>
              <a:t>затраты</a:t>
            </a:r>
            <a:endParaRPr sz="2800">
              <a:solidFill>
                <a:srgbClr val="4A61D2"/>
              </a:solidFill>
              <a:latin typeface="Forte" pitchFamily="66" charset="0"/>
            </a:endParaRPr>
          </a:p>
        </p:txBody>
      </p:sp>
      <p:graphicFrame>
        <p:nvGraphicFramePr>
          <p:cNvPr id="13" name="Диаграмма 5"/>
          <p:cNvGraphicFramePr/>
          <p:nvPr/>
        </p:nvGraphicFramePr>
        <p:xfrm>
          <a:off x="2595546" y="1315095"/>
          <a:ext cx="7072362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Номер слайда 3"/>
          <p:cNvSpPr txBox="1">
            <a:spLocks noGrp="1"/>
          </p:cNvSpPr>
          <p:nvPr>
            <p:ph type="sldNum" sz="quarter" idx="2"/>
          </p:nvPr>
        </p:nvSpPr>
        <p:spPr>
          <a:xfrm>
            <a:off x="8971836" y="6559605"/>
            <a:ext cx="273655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18</a:t>
            </a:fld>
            <a:endParaRPr/>
          </a:p>
        </p:txBody>
      </p:sp>
      <p:sp>
        <p:nvSpPr>
          <p:cNvPr id="284" name="Прямоугольник 7"/>
          <p:cNvSpPr/>
          <p:nvPr/>
        </p:nvSpPr>
        <p:spPr>
          <a:xfrm>
            <a:off x="4953000" y="4929198"/>
            <a:ext cx="4092286" cy="398818"/>
          </a:xfrm>
          <a:prstGeom prst="rect">
            <a:avLst/>
          </a:prstGeom>
          <a:gradFill>
            <a:gsLst>
              <a:gs pos="0">
                <a:srgbClr val="485D6A"/>
              </a:gs>
              <a:gs pos="50000">
                <a:srgbClr val="094257"/>
              </a:gs>
              <a:gs pos="100000">
                <a:srgbClr val="053B50"/>
              </a:gs>
            </a:gsLst>
            <a:lin ang="5400000"/>
          </a:gradFill>
          <a:ln w="6350">
            <a:solidFill>
              <a:schemeClr val="accent5"/>
            </a:solidFill>
            <a:miter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Индексация 5 % в год</a:t>
            </a:r>
          </a:p>
        </p:txBody>
      </p:sp>
      <p:sp>
        <p:nvSpPr>
          <p:cNvPr id="285" name="Заголовок 1"/>
          <p:cNvSpPr txBox="1"/>
          <p:nvPr/>
        </p:nvSpPr>
        <p:spPr>
          <a:xfrm>
            <a:off x="166654" y="0"/>
            <a:ext cx="9739346" cy="387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>
              <a:lnSpc>
                <a:spcPct val="120000"/>
              </a:lnSpc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tx1"/>
                </a:solidFill>
                <a:latin typeface="+mn-lt"/>
              </a:rPr>
              <a:t>Центр </a:t>
            </a:r>
            <a:r>
              <a:rPr lang="ru-RU" dirty="0" err="1" smtClean="0">
                <a:solidFill>
                  <a:schemeClr val="tx1"/>
                </a:solidFill>
                <a:latin typeface="+mn-lt"/>
              </a:rPr>
              <a:t>прот</a:t>
            </a:r>
            <a:r>
              <a:rPr smtClean="0">
                <a:solidFill>
                  <a:schemeClr val="tx1"/>
                </a:solidFill>
                <a:latin typeface="+mn-lt"/>
              </a:rPr>
              <a:t>онной </a:t>
            </a:r>
            <a:r>
              <a:rPr>
                <a:solidFill>
                  <a:schemeClr val="tx1"/>
                </a:solidFill>
                <a:latin typeface="+mn-lt"/>
              </a:rPr>
              <a:t>терапии в г.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С</a:t>
            </a:r>
            <a:r>
              <a:rPr smtClean="0">
                <a:solidFill>
                  <a:schemeClr val="tx1"/>
                </a:solidFill>
                <a:latin typeface="+mn-lt"/>
              </a:rPr>
              <a:t>тамбул</a:t>
            </a:r>
            <a:endParaRPr>
              <a:solidFill>
                <a:schemeClr val="tx1"/>
              </a:solidFill>
              <a:latin typeface="+mn-lt"/>
            </a:endParaRPr>
          </a:p>
        </p:txBody>
      </p:sp>
      <p:sp>
        <p:nvSpPr>
          <p:cNvPr id="286" name="Заголовок 1"/>
          <p:cNvSpPr txBox="1"/>
          <p:nvPr/>
        </p:nvSpPr>
        <p:spPr>
          <a:xfrm>
            <a:off x="-1" y="761800"/>
            <a:ext cx="9906001" cy="375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lnSpc>
                <a:spcPct val="90000"/>
              </a:lnSpc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>
                <a:solidFill>
                  <a:srgbClr val="4A61D2"/>
                </a:solidFill>
                <a:latin typeface="Forte" pitchFamily="66" charset="0"/>
              </a:rPr>
              <a:t>Операционные затраты (первый год) </a:t>
            </a:r>
          </a:p>
        </p:txBody>
      </p:sp>
      <p:graphicFrame>
        <p:nvGraphicFramePr>
          <p:cNvPr id="11" name="Диаграмма 5"/>
          <p:cNvGraphicFramePr/>
          <p:nvPr/>
        </p:nvGraphicFramePr>
        <p:xfrm>
          <a:off x="2602730" y="1276083"/>
          <a:ext cx="7124057" cy="4764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2"/>
          <p:cNvGraphicFramePr/>
          <p:nvPr/>
        </p:nvGraphicFramePr>
        <p:xfrm>
          <a:off x="178304" y="1493400"/>
          <a:ext cx="9652284" cy="4519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Номер слайда 3"/>
          <p:cNvSpPr txBox="1">
            <a:spLocks noGrp="1"/>
          </p:cNvSpPr>
          <p:nvPr>
            <p:ph type="sldNum" sz="quarter" idx="2"/>
          </p:nvPr>
        </p:nvSpPr>
        <p:spPr>
          <a:xfrm>
            <a:off x="8971836" y="6559605"/>
            <a:ext cx="273655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19</a:t>
            </a:fld>
            <a:endParaRPr/>
          </a:p>
        </p:txBody>
      </p:sp>
      <p:graphicFrame>
        <p:nvGraphicFramePr>
          <p:cNvPr id="289" name="Таблица 5"/>
          <p:cNvGraphicFramePr/>
          <p:nvPr/>
        </p:nvGraphicFramePr>
        <p:xfrm>
          <a:off x="309530" y="2500306"/>
          <a:ext cx="9229271" cy="178595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{4C3C2611-4C71-4FC5-86AE-919BDF0F9419}</a:tableStyleId>
              </a:tblPr>
              <a:tblGrid>
                <a:gridCol w="2858899"/>
                <a:gridCol w="3308538"/>
                <a:gridCol w="3061834"/>
              </a:tblGrid>
              <a:tr h="611957">
                <a:tc>
                  <a:txBody>
                    <a:bodyPr/>
                    <a:lstStyle/>
                    <a:p>
                      <a:pPr>
                        <a:defRPr sz="1600">
                          <a:sym typeface="Helvetica"/>
                        </a:defRPr>
                      </a:pPr>
                      <a:endParaRPr/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 b="0"/>
                      </a:pPr>
                      <a:r>
                        <a:rPr sz="1600" b="1">
                          <a:sym typeface="Helvetica"/>
                        </a:rPr>
                        <a:t>Тариф ВМП на один курс, </a:t>
                      </a:r>
                      <a:r>
                        <a:rPr lang="en-US" sz="1600" b="1" dirty="0" smtClean="0">
                          <a:sym typeface="Helvetica"/>
                        </a:rPr>
                        <a:t>$</a:t>
                      </a:r>
                      <a:endParaRPr sz="1600" b="1">
                        <a:sym typeface="Helvetica"/>
                      </a:endParaRP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 b="0"/>
                      </a:pPr>
                      <a:r>
                        <a:rPr sz="1600" b="1">
                          <a:sym typeface="Helvetica"/>
                        </a:rPr>
                        <a:t>Кол-во пациентов в год</a:t>
                      </a:r>
                    </a:p>
                  </a:txBody>
                  <a:tcPr marL="45720" marR="45720" anchor="ctr" horzOverflow="overflow"/>
                </a:tc>
              </a:tr>
              <a:tr h="1173993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>
                          <a:sym typeface="Calibri"/>
                        </a:rPr>
                        <a:t>Стоимость законченного курса лечения методом протонной терапии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600">
                          <a:sym typeface="Calibri"/>
                        </a:defRPr>
                      </a:pPr>
                      <a:r>
                        <a:rPr lang="ru-RU" dirty="0" smtClean="0"/>
                        <a:t>30 000</a:t>
                      </a:r>
                      <a:endParaRPr/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lang="en-US" sz="1600" dirty="0" smtClean="0">
                          <a:sym typeface="Calibri"/>
                        </a:rPr>
                        <a:t>300-350</a:t>
                      </a:r>
                      <a:endParaRPr sz="1600">
                        <a:sym typeface="Calibri"/>
                      </a:endParaRPr>
                    </a:p>
                  </a:txBody>
                  <a:tcPr marL="45720" marR="45720" anchor="ctr" horzOverflow="overflow"/>
                </a:tc>
              </a:tr>
            </a:tbl>
          </a:graphicData>
        </a:graphic>
      </p:graphicFrame>
      <p:sp>
        <p:nvSpPr>
          <p:cNvPr id="290" name="TextBox 7"/>
          <p:cNvSpPr txBox="1"/>
          <p:nvPr/>
        </p:nvSpPr>
        <p:spPr>
          <a:xfrm>
            <a:off x="337825" y="1553390"/>
            <a:ext cx="7122156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/>
            </a:lvl1pPr>
          </a:lstStyle>
          <a:p>
            <a:endParaRPr/>
          </a:p>
        </p:txBody>
      </p:sp>
      <p:sp>
        <p:nvSpPr>
          <p:cNvPr id="291" name="TextBox 8"/>
          <p:cNvSpPr txBox="1"/>
          <p:nvPr/>
        </p:nvSpPr>
        <p:spPr>
          <a:xfrm>
            <a:off x="238092" y="1500174"/>
            <a:ext cx="7122156" cy="370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/>
            </a:lvl1pPr>
          </a:lstStyle>
          <a:p>
            <a:r>
              <a:t>Радиотерапевтическое отделение</a:t>
            </a:r>
          </a:p>
        </p:txBody>
      </p:sp>
      <p:sp>
        <p:nvSpPr>
          <p:cNvPr id="292" name="Заголовок 1"/>
          <p:cNvSpPr txBox="1"/>
          <p:nvPr/>
        </p:nvSpPr>
        <p:spPr>
          <a:xfrm>
            <a:off x="309530" y="0"/>
            <a:ext cx="9596470" cy="387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>
              <a:lnSpc>
                <a:spcPct val="120000"/>
              </a:lnSpc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tx1"/>
                </a:solidFill>
                <a:latin typeface="+mn-lt"/>
              </a:rPr>
              <a:t>Центр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протонной</a:t>
            </a:r>
            <a:r>
              <a:rPr smtClean="0">
                <a:solidFill>
                  <a:schemeClr val="tx1"/>
                </a:solidFill>
                <a:latin typeface="+mn-lt"/>
              </a:rPr>
              <a:t> </a:t>
            </a:r>
            <a:r>
              <a:rPr>
                <a:solidFill>
                  <a:schemeClr val="tx1"/>
                </a:solidFill>
                <a:latin typeface="+mn-lt"/>
              </a:rPr>
              <a:t>терапии в г.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С</a:t>
            </a:r>
            <a:r>
              <a:rPr smtClean="0">
                <a:solidFill>
                  <a:schemeClr val="tx1"/>
                </a:solidFill>
                <a:latin typeface="+mn-lt"/>
              </a:rPr>
              <a:t>тамбул</a:t>
            </a:r>
            <a:endParaRPr>
              <a:solidFill>
                <a:schemeClr val="tx1"/>
              </a:solidFill>
              <a:latin typeface="+mn-lt"/>
            </a:endParaRPr>
          </a:p>
        </p:txBody>
      </p:sp>
      <p:sp>
        <p:nvSpPr>
          <p:cNvPr id="293" name="Заголовок 1"/>
          <p:cNvSpPr txBox="1"/>
          <p:nvPr/>
        </p:nvSpPr>
        <p:spPr>
          <a:xfrm>
            <a:off x="-1" y="857232"/>
            <a:ext cx="9906001" cy="375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lnSpc>
                <a:spcPct val="90000"/>
              </a:lnSpc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>
                <a:solidFill>
                  <a:srgbClr val="4A61D2"/>
                </a:solidFill>
              </a:rPr>
              <a:t>Объемы оказываемых медицинских услуг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Схема 10"/>
          <p:cNvGrpSpPr/>
          <p:nvPr/>
        </p:nvGrpSpPr>
        <p:grpSpPr>
          <a:xfrm>
            <a:off x="203234" y="3900134"/>
            <a:ext cx="6600133" cy="942880"/>
            <a:chOff x="0" y="0"/>
            <a:chExt cx="6600132" cy="942879"/>
          </a:xfrm>
        </p:grpSpPr>
        <p:grpSp>
          <p:nvGrpSpPr>
            <p:cNvPr id="59" name="Группа"/>
            <p:cNvGrpSpPr/>
            <p:nvPr/>
          </p:nvGrpSpPr>
          <p:grpSpPr>
            <a:xfrm>
              <a:off x="0" y="0"/>
              <a:ext cx="2357192" cy="942879"/>
              <a:chOff x="0" y="0"/>
              <a:chExt cx="2357191" cy="942878"/>
            </a:xfrm>
          </p:grpSpPr>
          <p:sp>
            <p:nvSpPr>
              <p:cNvPr id="57" name="Шеврон"/>
              <p:cNvSpPr/>
              <p:nvPr/>
            </p:nvSpPr>
            <p:spPr>
              <a:xfrm>
                <a:off x="0" y="0"/>
                <a:ext cx="2357191" cy="942878"/>
              </a:xfrm>
              <a:prstGeom prst="chevron">
                <a:avLst>
                  <a:gd name="adj" fmla="val 50000"/>
                </a:avLst>
              </a:prstGeom>
              <a:solidFill>
                <a:schemeClr val="accent2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57785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58" name="Минимум доза на здоровые ткани"/>
              <p:cNvSpPr txBox="1"/>
              <p:nvPr/>
            </p:nvSpPr>
            <p:spPr>
              <a:xfrm>
                <a:off x="506108" y="189561"/>
                <a:ext cx="1379645" cy="57515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17335" tIns="17335" rIns="17335" bIns="17335" numCol="1" anchor="ctr">
                <a:spAutoFit/>
              </a:bodyPr>
              <a:lstStyle>
                <a:lvl1pPr algn="ctr" defTabSz="577850">
                  <a:lnSpc>
                    <a:spcPct val="90000"/>
                  </a:lnSpc>
                  <a:spcBef>
                    <a:spcPts val="500"/>
                  </a:spcBef>
                  <a:defRPr sz="130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rPr smtClean="0"/>
                  <a:t>Миним</a:t>
                </a:r>
                <a:r>
                  <a:rPr lang="ru-RU" dirty="0" err="1" smtClean="0"/>
                  <a:t>альная</a:t>
                </a:r>
                <a:r>
                  <a:rPr smtClean="0"/>
                  <a:t> </a:t>
                </a:r>
                <a:r>
                  <a:t>доза на здоровые ткани</a:t>
                </a:r>
              </a:p>
            </p:txBody>
          </p:sp>
        </p:grpSp>
        <p:grpSp>
          <p:nvGrpSpPr>
            <p:cNvPr id="62" name="Группа"/>
            <p:cNvGrpSpPr/>
            <p:nvPr/>
          </p:nvGrpSpPr>
          <p:grpSpPr>
            <a:xfrm>
              <a:off x="2121470" y="0"/>
              <a:ext cx="2357193" cy="942879"/>
              <a:chOff x="0" y="0"/>
              <a:chExt cx="2357191" cy="942878"/>
            </a:xfrm>
          </p:grpSpPr>
          <p:sp>
            <p:nvSpPr>
              <p:cNvPr id="60" name="Шеврон"/>
              <p:cNvSpPr/>
              <p:nvPr/>
            </p:nvSpPr>
            <p:spPr>
              <a:xfrm>
                <a:off x="0" y="0"/>
                <a:ext cx="2357191" cy="942878"/>
              </a:xfrm>
              <a:prstGeom prst="chevron">
                <a:avLst>
                  <a:gd name="adj" fmla="val 50000"/>
                </a:avLst>
              </a:prstGeom>
              <a:solidFill>
                <a:srgbClr val="6091A0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57785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Calibri"/>
                  </a:defRPr>
                </a:pPr>
                <a:endParaRPr/>
              </a:p>
            </p:txBody>
          </p:sp>
          <p:sp>
            <p:nvSpPr>
              <p:cNvPr id="61" name="Максимум дозы в объеме опухоли"/>
              <p:cNvSpPr txBox="1"/>
              <p:nvPr/>
            </p:nvSpPr>
            <p:spPr>
              <a:xfrm>
                <a:off x="506108" y="189561"/>
                <a:ext cx="1379645" cy="57515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17335" tIns="17335" rIns="17335" bIns="17335" numCol="1" anchor="ctr">
                <a:spAutoFit/>
              </a:bodyPr>
              <a:lstStyle>
                <a:lvl1pPr algn="ctr" defTabSz="577850">
                  <a:lnSpc>
                    <a:spcPct val="90000"/>
                  </a:lnSpc>
                  <a:spcBef>
                    <a:spcPts val="500"/>
                  </a:spcBef>
                  <a:defRPr sz="1300" b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rPr smtClean="0"/>
                  <a:t>Максим</a:t>
                </a:r>
                <a:r>
                  <a:rPr lang="ru-RU" dirty="0" err="1" smtClean="0"/>
                  <a:t>альная</a:t>
                </a:r>
                <a:r>
                  <a:rPr smtClean="0"/>
                  <a:t> доз</a:t>
                </a:r>
                <a:r>
                  <a:rPr lang="ru-RU" dirty="0" smtClean="0"/>
                  <a:t>а</a:t>
                </a:r>
                <a:r>
                  <a:rPr smtClean="0"/>
                  <a:t> </a:t>
                </a:r>
                <a:r>
                  <a:t>в объеме опухоли</a:t>
                </a:r>
              </a:p>
            </p:txBody>
          </p:sp>
        </p:grpSp>
        <p:grpSp>
          <p:nvGrpSpPr>
            <p:cNvPr id="65" name="Группа"/>
            <p:cNvGrpSpPr/>
            <p:nvPr/>
          </p:nvGrpSpPr>
          <p:grpSpPr>
            <a:xfrm>
              <a:off x="4242940" y="0"/>
              <a:ext cx="2357192" cy="942878"/>
              <a:chOff x="0" y="0"/>
              <a:chExt cx="2357190" cy="942877"/>
            </a:xfrm>
          </p:grpSpPr>
          <p:sp>
            <p:nvSpPr>
              <p:cNvPr id="63" name="Шеврон"/>
              <p:cNvSpPr/>
              <p:nvPr/>
            </p:nvSpPr>
            <p:spPr>
              <a:xfrm>
                <a:off x="0" y="0"/>
                <a:ext cx="2357191" cy="942878"/>
              </a:xfrm>
              <a:prstGeom prst="chevron">
                <a:avLst>
                  <a:gd name="adj" fmla="val 50000"/>
                </a:avLst>
              </a:prstGeom>
              <a:solidFill>
                <a:srgbClr val="135C77"/>
              </a:solidFill>
              <a:ln w="1270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 defTabSz="577850">
                  <a:lnSpc>
                    <a:spcPct val="90000"/>
                  </a:lnSpc>
                  <a:spcBef>
                    <a:spcPts val="700"/>
                  </a:spcBef>
                  <a:defRPr sz="1300" b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4" name="Биологическая эффективность (тяжелые ионы)"/>
              <p:cNvSpPr txBox="1"/>
              <p:nvPr/>
            </p:nvSpPr>
            <p:spPr>
              <a:xfrm>
                <a:off x="506108" y="189561"/>
                <a:ext cx="1379645" cy="5637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17335" tIns="17335" rIns="17335" bIns="17335" numCol="1" anchor="ctr">
                <a:spAutoFit/>
              </a:bodyPr>
              <a:lstStyle>
                <a:lvl1pPr algn="ctr" defTabSz="577850">
                  <a:lnSpc>
                    <a:spcPct val="90000"/>
                  </a:lnSpc>
                  <a:spcBef>
                    <a:spcPts val="500"/>
                  </a:spcBef>
                  <a:defRPr sz="1300" b="1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r>
                  <a:t>Биологическая эффективность (тяжелые ионы)</a:t>
                </a:r>
              </a:p>
            </p:txBody>
          </p:sp>
        </p:grpSp>
      </p:grpSp>
      <p:sp>
        <p:nvSpPr>
          <p:cNvPr id="67" name="Номер слайда 3"/>
          <p:cNvSpPr txBox="1">
            <a:spLocks noGrp="1"/>
          </p:cNvSpPr>
          <p:nvPr>
            <p:ph type="sldNum" sz="quarter" idx="2"/>
          </p:nvPr>
        </p:nvSpPr>
        <p:spPr>
          <a:xfrm>
            <a:off x="9077277" y="6596578"/>
            <a:ext cx="188897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</a:t>
            </a:fld>
            <a:endParaRPr/>
          </a:p>
        </p:txBody>
      </p:sp>
      <p:sp>
        <p:nvSpPr>
          <p:cNvPr id="68" name="Заголовок 1"/>
          <p:cNvSpPr txBox="1"/>
          <p:nvPr/>
        </p:nvSpPr>
        <p:spPr>
          <a:xfrm>
            <a:off x="166654" y="0"/>
            <a:ext cx="9739346" cy="387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>
              <a:lnSpc>
                <a:spcPct val="120000"/>
              </a:lnSpc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tx2">
                    <a:lumMod val="50000"/>
                  </a:schemeClr>
                </a:solidFill>
                <a:latin typeface="+mn-lt"/>
              </a:rPr>
              <a:t>Технологии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протонной</a:t>
            </a:r>
            <a:r>
              <a:rPr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</a:t>
            </a:r>
            <a:r>
              <a:rPr>
                <a:solidFill>
                  <a:schemeClr val="tx2">
                    <a:lumMod val="50000"/>
                  </a:schemeClr>
                </a:solidFill>
                <a:latin typeface="+mn-lt"/>
              </a:rPr>
              <a:t>терапии</a:t>
            </a:r>
          </a:p>
        </p:txBody>
      </p:sp>
      <p:sp>
        <p:nvSpPr>
          <p:cNvPr id="69" name="Заголовок 1"/>
          <p:cNvSpPr txBox="1"/>
          <p:nvPr/>
        </p:nvSpPr>
        <p:spPr>
          <a:xfrm>
            <a:off x="-1" y="761800"/>
            <a:ext cx="9906001" cy="375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lnSpc>
                <a:spcPct val="90000"/>
              </a:lnSpc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>
                <a:solidFill>
                  <a:srgbClr val="4A61D2"/>
                </a:solidFill>
              </a:rPr>
              <a:t>Тенденции развития </a:t>
            </a:r>
            <a:r>
              <a:rPr lang="ru-RU" dirty="0" smtClean="0">
                <a:solidFill>
                  <a:srgbClr val="4A61D2"/>
                </a:solidFill>
              </a:rPr>
              <a:t>протонной</a:t>
            </a:r>
            <a:r>
              <a:rPr smtClean="0">
                <a:solidFill>
                  <a:srgbClr val="4A61D2"/>
                </a:solidFill>
              </a:rPr>
              <a:t> терапии</a:t>
            </a:r>
            <a:r>
              <a:rPr lang="ru-RU" dirty="0" smtClean="0">
                <a:solidFill>
                  <a:srgbClr val="4A61D2"/>
                </a:solidFill>
              </a:rPr>
              <a:t>:</a:t>
            </a:r>
            <a:endParaRPr>
              <a:solidFill>
                <a:srgbClr val="4A61D2"/>
              </a:solidFill>
            </a:endParaRPr>
          </a:p>
        </p:txBody>
      </p:sp>
      <p:sp>
        <p:nvSpPr>
          <p:cNvPr id="70" name="TextBox 9"/>
          <p:cNvSpPr txBox="1"/>
          <p:nvPr/>
        </p:nvSpPr>
        <p:spPr>
          <a:xfrm>
            <a:off x="632520" y="3383038"/>
            <a:ext cx="5475213" cy="461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rgbClr val="4A61D2"/>
                </a:solidFill>
              </a:rPr>
              <a:t>Преимущества </a:t>
            </a:r>
            <a:r>
              <a:rPr lang="ru-RU" dirty="0" smtClean="0">
                <a:solidFill>
                  <a:srgbClr val="4A61D2"/>
                </a:solidFill>
              </a:rPr>
              <a:t>протонной</a:t>
            </a:r>
            <a:r>
              <a:rPr smtClean="0">
                <a:solidFill>
                  <a:srgbClr val="4A61D2"/>
                </a:solidFill>
              </a:rPr>
              <a:t> </a:t>
            </a:r>
            <a:r>
              <a:rPr lang="ru-RU" dirty="0" smtClean="0">
                <a:solidFill>
                  <a:srgbClr val="4A61D2"/>
                </a:solidFill>
              </a:rPr>
              <a:t>т</a:t>
            </a:r>
            <a:r>
              <a:rPr smtClean="0">
                <a:solidFill>
                  <a:srgbClr val="4A61D2"/>
                </a:solidFill>
              </a:rPr>
              <a:t>ерапии</a:t>
            </a:r>
            <a:endParaRPr>
              <a:solidFill>
                <a:srgbClr val="4A61D2"/>
              </a:solidFill>
            </a:endParaRPr>
          </a:p>
        </p:txBody>
      </p:sp>
      <p:grpSp>
        <p:nvGrpSpPr>
          <p:cNvPr id="73" name="Прямоугольник 2"/>
          <p:cNvGrpSpPr/>
          <p:nvPr/>
        </p:nvGrpSpPr>
        <p:grpSpPr>
          <a:xfrm>
            <a:off x="6854198" y="3529081"/>
            <a:ext cx="2948173" cy="2695996"/>
            <a:chOff x="-2" y="-1"/>
            <a:chExt cx="2948172" cy="2695995"/>
          </a:xfrm>
        </p:grpSpPr>
        <p:sp>
          <p:nvSpPr>
            <p:cNvPr id="71" name="Прямоугольник"/>
            <p:cNvSpPr/>
            <p:nvPr/>
          </p:nvSpPr>
          <p:spPr>
            <a:xfrm>
              <a:off x="-2" y="-1"/>
              <a:ext cx="2948172" cy="2695995"/>
            </a:xfrm>
            <a:prstGeom prst="rect">
              <a:avLst/>
            </a:prstGeom>
            <a:noFill/>
            <a:ln w="9525" cap="flat">
              <a:solidFill>
                <a:srgbClr val="404040"/>
              </a:solidFill>
              <a:prstDash val="solid"/>
              <a:round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1600">
                  <a:latin typeface="+mn-lt"/>
                  <a:ea typeface="+mn-ea"/>
                  <a:cs typeface="+mn-cs"/>
                  <a:sym typeface="Calibri"/>
                </a:defRPr>
              </a:pPr>
              <a:endParaRPr/>
            </a:p>
          </p:txBody>
        </p:sp>
        <p:sp>
          <p:nvSpPr>
            <p:cNvPr id="72" name="Идеальный инструмент для:…"/>
            <p:cNvSpPr txBox="1"/>
            <p:nvPr/>
          </p:nvSpPr>
          <p:spPr>
            <a:xfrm>
              <a:off x="45718" y="-1"/>
              <a:ext cx="2856733" cy="25391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50800" dist="38100" dir="2700000" rotWithShape="0">
                <a:srgbClr val="000000">
                  <a:alpha val="40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>
                <a:defRPr sz="16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solidFill>
                    <a:schemeClr val="accent5">
                      <a:lumMod val="50000"/>
                    </a:schemeClr>
                  </a:solidFill>
                  <a:latin typeface="Forte" pitchFamily="66" charset="0"/>
                </a:rPr>
                <a:t>Идеальный инструмент для:</a:t>
              </a:r>
            </a:p>
            <a:p>
              <a:pPr marL="285750" indent="-285750">
                <a:spcBef>
                  <a:spcPts val="600"/>
                </a:spcBef>
                <a:buSzPct val="100000"/>
                <a:buFont typeface="Arial"/>
                <a:buChar char="•"/>
                <a:defRPr sz="16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solidFill>
                    <a:schemeClr val="accent5">
                      <a:lumMod val="50000"/>
                    </a:schemeClr>
                  </a:solidFill>
                  <a:latin typeface="Forte" pitchFamily="66" charset="0"/>
                </a:rPr>
                <a:t>Глубокорасположенных </a:t>
              </a:r>
              <a:r>
                <a:rPr smtClean="0">
                  <a:solidFill>
                    <a:schemeClr val="accent5">
                      <a:lumMod val="50000"/>
                    </a:schemeClr>
                  </a:solidFill>
                  <a:latin typeface="Forte" pitchFamily="66" charset="0"/>
                </a:rPr>
                <a:t>опухолей</a:t>
              </a:r>
              <a:r>
                <a:rPr lang="ru-RU" dirty="0" smtClean="0">
                  <a:solidFill>
                    <a:schemeClr val="accent5">
                      <a:lumMod val="50000"/>
                    </a:schemeClr>
                  </a:solidFill>
                </a:rPr>
                <a:t>;</a:t>
              </a:r>
              <a:endParaRPr>
                <a:solidFill>
                  <a:schemeClr val="accent5">
                    <a:lumMod val="50000"/>
                  </a:schemeClr>
                </a:solidFill>
                <a:latin typeface="Forte" pitchFamily="66" charset="0"/>
              </a:endParaRPr>
            </a:p>
            <a:p>
              <a:pPr marL="285750" indent="-285750">
                <a:spcBef>
                  <a:spcPts val="600"/>
                </a:spcBef>
                <a:buSzPct val="100000"/>
                <a:buFont typeface="Arial"/>
                <a:buChar char="•"/>
                <a:defRPr sz="16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solidFill>
                    <a:schemeClr val="accent5">
                      <a:lumMod val="50000"/>
                    </a:schemeClr>
                  </a:solidFill>
                  <a:latin typeface="Forte" pitchFamily="66" charset="0"/>
                </a:rPr>
                <a:t>Опухолей около критически-важных </a:t>
              </a:r>
              <a:r>
                <a:rPr smtClean="0">
                  <a:solidFill>
                    <a:schemeClr val="accent5">
                      <a:lumMod val="50000"/>
                    </a:schemeClr>
                  </a:solidFill>
                  <a:latin typeface="Forte" pitchFamily="66" charset="0"/>
                </a:rPr>
                <a:t>органов</a:t>
              </a:r>
              <a:r>
                <a:rPr lang="ru-RU" dirty="0" smtClean="0">
                  <a:solidFill>
                    <a:schemeClr val="accent5">
                      <a:lumMod val="50000"/>
                    </a:schemeClr>
                  </a:solidFill>
                </a:rPr>
                <a:t>;</a:t>
              </a:r>
              <a:endParaRPr>
                <a:solidFill>
                  <a:schemeClr val="accent5">
                    <a:lumMod val="50000"/>
                  </a:schemeClr>
                </a:solidFill>
                <a:latin typeface="Forte" pitchFamily="66" charset="0"/>
              </a:endParaRPr>
            </a:p>
            <a:p>
              <a:pPr marL="285750" indent="-285750">
                <a:spcBef>
                  <a:spcPts val="600"/>
                </a:spcBef>
                <a:buSzPct val="100000"/>
                <a:buFont typeface="Arial"/>
                <a:buChar char="•"/>
                <a:defRPr sz="1600">
                  <a:latin typeface="Arial"/>
                  <a:ea typeface="Arial"/>
                  <a:cs typeface="Arial"/>
                  <a:sym typeface="Arial"/>
                </a:defRPr>
              </a:pPr>
              <a:r>
                <a:rPr smtClean="0">
                  <a:solidFill>
                    <a:schemeClr val="accent5">
                      <a:lumMod val="50000"/>
                    </a:schemeClr>
                  </a:solidFill>
                  <a:latin typeface="Forte" pitchFamily="66" charset="0"/>
                </a:rPr>
                <a:t>Педиатрии</a:t>
              </a:r>
              <a:r>
                <a:rPr lang="ru-RU" dirty="0" smtClean="0">
                  <a:solidFill>
                    <a:schemeClr val="accent5">
                      <a:lumMod val="50000"/>
                    </a:schemeClr>
                  </a:solidFill>
                </a:rPr>
                <a:t>;</a:t>
              </a:r>
              <a:endParaRPr>
                <a:solidFill>
                  <a:schemeClr val="accent5">
                    <a:lumMod val="50000"/>
                  </a:schemeClr>
                </a:solidFill>
                <a:latin typeface="Forte" pitchFamily="66" charset="0"/>
              </a:endParaRPr>
            </a:p>
            <a:p>
              <a:pPr marL="285750" indent="-285750">
                <a:buSzPct val="100000"/>
                <a:buFont typeface="Arial"/>
                <a:buChar char="•"/>
                <a:defRPr sz="1600">
                  <a:latin typeface="Arial"/>
                  <a:ea typeface="Arial"/>
                  <a:cs typeface="Arial"/>
                  <a:sym typeface="Arial"/>
                </a:defRPr>
              </a:pPr>
              <a:r>
                <a:rPr>
                  <a:solidFill>
                    <a:schemeClr val="accent5">
                      <a:lumMod val="50000"/>
                    </a:schemeClr>
                  </a:solidFill>
                  <a:latin typeface="Forte" pitchFamily="66" charset="0"/>
                </a:rPr>
                <a:t>Радиорезистентных опухолей (ионы углерода</a:t>
              </a:r>
              <a:r>
                <a:rPr smtClean="0">
                  <a:solidFill>
                    <a:schemeClr val="accent5">
                      <a:lumMod val="50000"/>
                    </a:schemeClr>
                  </a:solidFill>
                  <a:latin typeface="Forte" pitchFamily="66" charset="0"/>
                  <a:ea typeface="Calisto MT"/>
                  <a:cs typeface="Calisto MT"/>
                  <a:sym typeface="Calisto MT"/>
                </a:rPr>
                <a:t>)</a:t>
              </a:r>
              <a:r>
                <a:rPr lang="ru-RU" dirty="0" smtClean="0">
                  <a:solidFill>
                    <a:schemeClr val="accent5">
                      <a:lumMod val="50000"/>
                    </a:schemeClr>
                  </a:solidFill>
                  <a:latin typeface="Calisto MT"/>
                  <a:ea typeface="Calisto MT"/>
                  <a:cs typeface="Calisto MT"/>
                  <a:sym typeface="Calisto MT"/>
                </a:rPr>
                <a:t>.</a:t>
              </a:r>
              <a:endParaRPr>
                <a:solidFill>
                  <a:schemeClr val="accent5">
                    <a:lumMod val="50000"/>
                  </a:schemeClr>
                </a:solidFill>
                <a:latin typeface="Forte" pitchFamily="66" charset="0"/>
                <a:ea typeface="Calisto MT"/>
                <a:cs typeface="Calisto MT"/>
                <a:sym typeface="Calisto MT"/>
              </a:endParaRPr>
            </a:p>
          </p:txBody>
        </p:sp>
      </p:grpSp>
      <p:sp>
        <p:nvSpPr>
          <p:cNvPr id="74" name="Прямоугольник 3"/>
          <p:cNvSpPr txBox="1"/>
          <p:nvPr/>
        </p:nvSpPr>
        <p:spPr>
          <a:xfrm>
            <a:off x="198119" y="4974865"/>
            <a:ext cx="6437354" cy="1077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600">
                <a:solidFill>
                  <a:srgbClr val="4A61D2"/>
                </a:solidFill>
                <a:latin typeface="Bahnschrift SemiBold" pitchFamily="34" charset="0"/>
              </a:rPr>
              <a:t>      «По данным консалтинговой компании Medraysintell, в 2015 году мировой рынок оборудования для протонной терапии превысил миллиард долларов США, что более чем в два раза превышает показатель за 2014 год».</a:t>
            </a:r>
          </a:p>
        </p:txBody>
      </p:sp>
      <p:sp>
        <p:nvSpPr>
          <p:cNvPr id="75" name="Скругленный прямоугольник 4"/>
          <p:cNvSpPr/>
          <p:nvPr/>
        </p:nvSpPr>
        <p:spPr>
          <a:xfrm>
            <a:off x="152399" y="4950080"/>
            <a:ext cx="6528794" cy="1200330"/>
          </a:xfrm>
          <a:prstGeom prst="roundRect">
            <a:avLst>
              <a:gd name="adj" fmla="val 16667"/>
            </a:avLst>
          </a:prstGeom>
          <a:ln w="28575">
            <a:solidFill>
              <a:srgbClr val="404040"/>
            </a:solidFill>
            <a:miter/>
          </a:ln>
        </p:spPr>
        <p:txBody>
          <a:bodyPr lIns="45718" tIns="45718" rIns="45718" bIns="45718" anchor="ctr"/>
          <a:lstStyle/>
          <a:p>
            <a:pPr>
              <a:defRPr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sp>
        <p:nvSpPr>
          <p:cNvPr id="76" name="Прямоугольник 9"/>
          <p:cNvSpPr/>
          <p:nvPr/>
        </p:nvSpPr>
        <p:spPr>
          <a:xfrm>
            <a:off x="166654" y="1214422"/>
            <a:ext cx="9501254" cy="2133401"/>
          </a:xfrm>
          <a:prstGeom prst="rect">
            <a:avLst/>
          </a:prstGeom>
          <a:solidFill>
            <a:srgbClr val="135C7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just" defTabSz="457200">
              <a:lnSpc>
                <a:spcPct val="120000"/>
              </a:lnSpc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dirty="0" smtClean="0"/>
              <a:t>   </a:t>
            </a:r>
            <a:r>
              <a:rPr smtClean="0"/>
              <a:t>Ежегодно </a:t>
            </a:r>
            <a:r>
              <a:t>в развитых странах до 70% больных раком </a:t>
            </a:r>
            <a:r>
              <a:rPr/>
              <a:t>проходят </a:t>
            </a:r>
            <a:r>
              <a:rPr lang="ru-RU" dirty="0" smtClean="0"/>
              <a:t>протонную </a:t>
            </a:r>
            <a:r>
              <a:rPr smtClean="0"/>
              <a:t>терапию</a:t>
            </a:r>
            <a:r>
              <a:t>. Современные </a:t>
            </a:r>
            <a:r>
              <a:rPr/>
              <a:t>технологии </a:t>
            </a:r>
            <a:r>
              <a:rPr lang="ru-RU" dirty="0" smtClean="0"/>
              <a:t>протонной</a:t>
            </a:r>
            <a:r>
              <a:rPr smtClean="0"/>
              <a:t> </a:t>
            </a:r>
            <a:r>
              <a:t>терапии позволяют достичь высокого уровня контроля</a:t>
            </a:r>
            <a:r>
              <a:rPr/>
              <a:t>. </a:t>
            </a:r>
            <a:endParaRPr lang="ru-RU" dirty="0" smtClean="0"/>
          </a:p>
          <a:p>
            <a:pPr algn="just" defTabSz="457200">
              <a:lnSpc>
                <a:spcPct val="120000"/>
              </a:lnSpc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mtClean="0"/>
              <a:t>Среди </a:t>
            </a:r>
            <a:r>
              <a:t>способов дальнейшего развития технологий можно отметить следующие шаги:</a:t>
            </a:r>
            <a:endParaRPr>
              <a:solidFill>
                <a:srgbClr val="535353"/>
              </a:solidFill>
              <a:sym typeface="Helvetica"/>
            </a:endParaRPr>
          </a:p>
          <a:p>
            <a:pPr marL="342900" indent="-342900" algn="just" defTabSz="457200">
              <a:lnSpc>
                <a:spcPct val="120000"/>
              </a:lnSpc>
              <a:buSzPct val="100000"/>
              <a:buAutoNum type="arabicPeriod"/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минимизация дозы облучения </a:t>
            </a:r>
            <a:r>
              <a:rPr/>
              <a:t>критически-важных </a:t>
            </a:r>
            <a:r>
              <a:rPr smtClean="0"/>
              <a:t>органов</a:t>
            </a:r>
            <a:r>
              <a:rPr lang="ru-RU" dirty="0" smtClean="0"/>
              <a:t>;</a:t>
            </a:r>
            <a:endParaRPr>
              <a:solidFill>
                <a:srgbClr val="535353"/>
              </a:solidFill>
              <a:sym typeface="Helvetica"/>
            </a:endParaRPr>
          </a:p>
          <a:p>
            <a:pPr marL="342900" indent="-342900" algn="just" defTabSz="457200">
              <a:lnSpc>
                <a:spcPct val="120000"/>
              </a:lnSpc>
              <a:buSzPct val="100000"/>
              <a:buAutoNum type="arabicPeriod"/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/>
              <a:t>педиатрические </a:t>
            </a:r>
            <a:r>
              <a:rPr smtClean="0"/>
              <a:t>опухоли</a:t>
            </a:r>
            <a:r>
              <a:rPr lang="ru-RU" dirty="0" smtClean="0"/>
              <a:t>;</a:t>
            </a:r>
            <a:endParaRPr>
              <a:solidFill>
                <a:srgbClr val="535353"/>
              </a:solidFill>
              <a:sym typeface="Helvetica"/>
            </a:endParaRPr>
          </a:p>
          <a:p>
            <a:pPr marL="342900" indent="-342900" algn="just" defTabSz="457200">
              <a:lnSpc>
                <a:spcPct val="120000"/>
              </a:lnSpc>
              <a:buSzPct val="100000"/>
              <a:buAutoNum type="arabicPeriod"/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/>
              <a:t>радиорезистентные </a:t>
            </a:r>
            <a:r>
              <a:rPr smtClean="0"/>
              <a:t>опухоли</a:t>
            </a:r>
            <a:r>
              <a:rPr lang="ru-RU" dirty="0" smtClean="0"/>
              <a:t>.</a:t>
            </a:r>
            <a:endParaRPr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Номер слайда 3"/>
          <p:cNvSpPr txBox="1">
            <a:spLocks noGrp="1"/>
          </p:cNvSpPr>
          <p:nvPr>
            <p:ph type="sldNum" sz="quarter" idx="2"/>
          </p:nvPr>
        </p:nvSpPr>
        <p:spPr>
          <a:xfrm>
            <a:off x="8971836" y="6559605"/>
            <a:ext cx="273655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20</a:t>
            </a:fld>
            <a:endParaRPr/>
          </a:p>
        </p:txBody>
      </p:sp>
      <p:sp>
        <p:nvSpPr>
          <p:cNvPr id="296" name="Заголовок 1"/>
          <p:cNvSpPr txBox="1"/>
          <p:nvPr/>
        </p:nvSpPr>
        <p:spPr>
          <a:xfrm>
            <a:off x="238092" y="0"/>
            <a:ext cx="9667908" cy="387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>
              <a:lnSpc>
                <a:spcPct val="120000"/>
              </a:lnSpc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 smtClean="0">
                <a:solidFill>
                  <a:schemeClr val="tx1"/>
                </a:solidFill>
                <a:latin typeface="+mn-lt"/>
              </a:rPr>
              <a:t>Центр протонной терапии в г. Стамбул</a:t>
            </a:r>
            <a:endParaRPr>
              <a:solidFill>
                <a:schemeClr val="tx1"/>
              </a:solidFill>
              <a:latin typeface="+mn-lt"/>
            </a:endParaRPr>
          </a:p>
        </p:txBody>
      </p:sp>
      <p:sp>
        <p:nvSpPr>
          <p:cNvPr id="297" name="Заголовок 1"/>
          <p:cNvSpPr txBox="1"/>
          <p:nvPr/>
        </p:nvSpPr>
        <p:spPr>
          <a:xfrm>
            <a:off x="-1" y="761800"/>
            <a:ext cx="9906001" cy="375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lnSpc>
                <a:spcPct val="90000"/>
              </a:lnSpc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>
                <a:solidFill>
                  <a:srgbClr val="4A61D2"/>
                </a:solidFill>
              </a:rPr>
              <a:t>Прогноз денежных </a:t>
            </a:r>
            <a:r>
              <a:rPr>
                <a:solidFill>
                  <a:srgbClr val="4A61D2"/>
                </a:solidFill>
              </a:rPr>
              <a:t>средств </a:t>
            </a:r>
            <a:r>
              <a:rPr lang="ru-RU" dirty="0" smtClean="0">
                <a:solidFill>
                  <a:srgbClr val="4A61D2"/>
                </a:solidFill>
              </a:rPr>
              <a:t>(</a:t>
            </a:r>
            <a:r>
              <a:rPr lang="en-US" dirty="0" smtClean="0">
                <a:solidFill>
                  <a:srgbClr val="4A61D2"/>
                </a:solidFill>
              </a:rPr>
              <a:t>$</a:t>
            </a:r>
            <a:r>
              <a:rPr smtClean="0">
                <a:solidFill>
                  <a:srgbClr val="4A61D2"/>
                </a:solidFill>
              </a:rPr>
              <a:t>)</a:t>
            </a:r>
            <a:endParaRPr>
              <a:solidFill>
                <a:srgbClr val="4A61D2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482" y="2040969"/>
            <a:ext cx="8535345" cy="377044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Содержимое 2"/>
          <p:cNvSpPr txBox="1">
            <a:spLocks noGrp="1"/>
          </p:cNvSpPr>
          <p:nvPr>
            <p:ph type="body" idx="1"/>
          </p:nvPr>
        </p:nvSpPr>
        <p:spPr>
          <a:xfrm>
            <a:off x="63062" y="1371876"/>
            <a:ext cx="6858438" cy="3200126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defTabSz="795527">
              <a:lnSpc>
                <a:spcPct val="100000"/>
              </a:lnSpc>
              <a:spcBef>
                <a:spcPts val="500"/>
              </a:spcBef>
              <a:buNone/>
              <a:defRPr sz="1740" b="1">
                <a:latin typeface="Arial"/>
                <a:ea typeface="Arial"/>
                <a:cs typeface="Arial"/>
                <a:sym typeface="Arial"/>
              </a:defRPr>
            </a:pPr>
            <a:r>
              <a:rPr lang="ru-RU" dirty="0" smtClean="0"/>
              <a:t>  </a:t>
            </a:r>
            <a:r>
              <a:rPr smtClean="0"/>
              <a:t>1</a:t>
            </a:r>
            <a:r>
              <a:t>. На стадии подготовки проекта</a:t>
            </a:r>
          </a:p>
          <a:p>
            <a:pPr marL="639460" lvl="1" indent="-248602" algn="just" defTabSz="795527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100000"/>
              <a:buFont typeface="Wingdings" pitchFamily="2" charset="2"/>
              <a:buChar char="Ø"/>
              <a:defRPr sz="1566">
                <a:latin typeface="Arial"/>
                <a:ea typeface="Arial"/>
                <a:cs typeface="Arial"/>
                <a:sym typeface="Arial"/>
              </a:defRPr>
            </a:pPr>
            <a:r>
              <a:rPr lang="ru-RU" dirty="0" smtClean="0"/>
              <a:t>Р</a:t>
            </a:r>
            <a:r>
              <a:rPr smtClean="0"/>
              <a:t>азработка </a:t>
            </a:r>
            <a:r>
              <a:rPr/>
              <a:t>и подписание </a:t>
            </a:r>
            <a:r>
              <a:rPr smtClean="0"/>
              <a:t>кон</a:t>
            </a:r>
            <a:r>
              <a:rPr lang="ru-RU" dirty="0" smtClean="0"/>
              <a:t>т</a:t>
            </a:r>
            <a:r>
              <a:rPr smtClean="0"/>
              <a:t>ракта</a:t>
            </a:r>
            <a:endParaRPr/>
          </a:p>
          <a:p>
            <a:pPr marL="639460" lvl="1" indent="-248602" algn="just" defTabSz="795527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100000"/>
              <a:buFont typeface="Wingdings" pitchFamily="2" charset="2"/>
              <a:buChar char="Ø"/>
              <a:defRPr sz="1566">
                <a:latin typeface="Arial"/>
                <a:ea typeface="Arial"/>
                <a:cs typeface="Arial"/>
                <a:sym typeface="Arial"/>
              </a:defRPr>
            </a:pPr>
            <a:r>
              <a:rPr lang="ru-RU" dirty="0" smtClean="0"/>
              <a:t>С</a:t>
            </a:r>
            <a:r>
              <a:rPr smtClean="0"/>
              <a:t>озд</a:t>
            </a:r>
            <a:r>
              <a:rPr lang="ru-RU" dirty="0" smtClean="0"/>
              <a:t>а</a:t>
            </a:r>
            <a:r>
              <a:rPr smtClean="0"/>
              <a:t>ние ин</a:t>
            </a:r>
            <a:r>
              <a:rPr lang="ru-RU" dirty="0" err="1" smtClean="0"/>
              <a:t>ве</a:t>
            </a:r>
            <a:r>
              <a:rPr smtClean="0"/>
              <a:t>с</a:t>
            </a:r>
            <a:r>
              <a:rPr lang="ru-RU" dirty="0" smtClean="0"/>
              <a:t>т</a:t>
            </a:r>
            <a:r>
              <a:rPr smtClean="0"/>
              <a:t>ором </a:t>
            </a:r>
            <a:r>
              <a:rPr/>
              <a:t>операционной компании для </a:t>
            </a:r>
            <a:r>
              <a:rPr smtClean="0"/>
              <a:t>ре</a:t>
            </a:r>
            <a:r>
              <a:rPr lang="ru-RU" dirty="0" smtClean="0"/>
              <a:t>а</a:t>
            </a:r>
            <a:r>
              <a:rPr smtClean="0"/>
              <a:t>ли</a:t>
            </a:r>
            <a:r>
              <a:rPr lang="ru-RU" dirty="0" err="1" smtClean="0"/>
              <a:t>з</a:t>
            </a:r>
            <a:r>
              <a:rPr smtClean="0"/>
              <a:t>ации </a:t>
            </a:r>
            <a:r>
              <a:rPr lang="ru-RU" dirty="0" smtClean="0"/>
              <a:t>инвестиционного проекта;</a:t>
            </a:r>
            <a:endParaRPr/>
          </a:p>
          <a:p>
            <a:pPr marL="639460" lvl="1" indent="-248602" algn="just" defTabSz="795527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100000"/>
              <a:buFont typeface="Wingdings" pitchFamily="2" charset="2"/>
              <a:buChar char="Ø"/>
              <a:defRPr sz="1566">
                <a:latin typeface="Arial"/>
                <a:ea typeface="Arial"/>
                <a:cs typeface="Arial"/>
                <a:sym typeface="Arial"/>
              </a:defRPr>
            </a:pPr>
            <a:r>
              <a:t>Разработка, согласование и прохождение экспертизы медико-технического задания </a:t>
            </a:r>
            <a:r>
              <a:rPr/>
              <a:t>на </a:t>
            </a:r>
            <a:r>
              <a:rPr smtClean="0"/>
              <a:t>проектирование</a:t>
            </a:r>
            <a:r>
              <a:rPr lang="ru-RU" dirty="0" smtClean="0"/>
              <a:t>;</a:t>
            </a:r>
            <a:endParaRPr/>
          </a:p>
          <a:p>
            <a:pPr marL="639460" lvl="1" indent="-248602" algn="just" defTabSz="795527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100000"/>
              <a:buFont typeface="Wingdings" pitchFamily="2" charset="2"/>
              <a:buChar char="Ø"/>
              <a:defRPr sz="1566">
                <a:latin typeface="Arial"/>
                <a:ea typeface="Arial"/>
                <a:cs typeface="Arial"/>
                <a:sym typeface="Arial"/>
              </a:defRPr>
            </a:pPr>
            <a:r>
              <a:t>Разработка, согласование  и прохождение экспертизы проектной  документации </a:t>
            </a:r>
            <a:r>
              <a:rPr/>
              <a:t>и </a:t>
            </a:r>
            <a:r>
              <a:rPr smtClean="0"/>
              <a:t>с</a:t>
            </a:r>
            <a:r>
              <a:rPr lang="ru-RU" dirty="0" err="1" smtClean="0"/>
              <a:t>ог</a:t>
            </a:r>
            <a:r>
              <a:rPr smtClean="0"/>
              <a:t>л</a:t>
            </a:r>
            <a:r>
              <a:rPr lang="ru-RU" dirty="0" smtClean="0"/>
              <a:t>а</a:t>
            </a:r>
            <a:r>
              <a:rPr smtClean="0"/>
              <a:t>сование </a:t>
            </a:r>
            <a:r>
              <a:t>процесса клинических испытаний установки протоном терапии в регулирующие </a:t>
            </a:r>
            <a:r>
              <a:rPr/>
              <a:t>органах </a:t>
            </a:r>
            <a:r>
              <a:rPr lang="ru-RU" dirty="0" smtClean="0"/>
              <a:t>Т</a:t>
            </a:r>
            <a:r>
              <a:rPr smtClean="0"/>
              <a:t>урции</a:t>
            </a:r>
            <a:r>
              <a:rPr lang="ru-RU" dirty="0" smtClean="0"/>
              <a:t>;</a:t>
            </a:r>
            <a:endParaRPr/>
          </a:p>
          <a:p>
            <a:pPr marL="639460" lvl="1" indent="-248602" algn="just" defTabSz="795527">
              <a:lnSpc>
                <a:spcPct val="100000"/>
              </a:lnSpc>
              <a:spcBef>
                <a:spcPts val="500"/>
              </a:spcBef>
              <a:buClr>
                <a:schemeClr val="accent5"/>
              </a:buClr>
              <a:buSzPct val="100000"/>
              <a:buFont typeface="Wingdings" pitchFamily="2" charset="2"/>
              <a:buChar char="Ø"/>
              <a:defRPr sz="1566">
                <a:latin typeface="Arial"/>
                <a:ea typeface="Arial"/>
                <a:cs typeface="Arial"/>
                <a:sym typeface="Arial"/>
              </a:defRPr>
            </a:pPr>
            <a:r>
              <a:t>Участие в рабочей группе по формированию и утверждению тарифа и объема квот на протонную терапию </a:t>
            </a:r>
            <a:r>
              <a:rPr/>
              <a:t>у </a:t>
            </a:r>
            <a:r>
              <a:rPr smtClean="0"/>
              <a:t>стар</a:t>
            </a:r>
            <a:r>
              <a:rPr lang="ru-RU" dirty="0" smtClean="0"/>
              <a:t>т</a:t>
            </a:r>
            <a:r>
              <a:rPr smtClean="0"/>
              <a:t>овых </a:t>
            </a:r>
            <a:r>
              <a:t>компаний и </a:t>
            </a:r>
            <a:r>
              <a:rPr/>
              <a:t>в </a:t>
            </a:r>
            <a:r>
              <a:rPr smtClean="0"/>
              <a:t>правител</a:t>
            </a:r>
            <a:r>
              <a:rPr lang="ru-RU" dirty="0" err="1" smtClean="0"/>
              <a:t>ьстве</a:t>
            </a:r>
            <a:r>
              <a:rPr lang="ru-RU" dirty="0" smtClean="0"/>
              <a:t>.</a:t>
            </a:r>
            <a:endParaRPr/>
          </a:p>
        </p:txBody>
      </p:sp>
      <p:sp>
        <p:nvSpPr>
          <p:cNvPr id="301" name="Номер слайда 3"/>
          <p:cNvSpPr txBox="1">
            <a:spLocks noGrp="1"/>
          </p:cNvSpPr>
          <p:nvPr>
            <p:ph type="sldNum" sz="quarter" idx="2"/>
          </p:nvPr>
        </p:nvSpPr>
        <p:spPr>
          <a:xfrm>
            <a:off x="8971836" y="6559605"/>
            <a:ext cx="273655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21</a:t>
            </a:fld>
            <a:endParaRPr/>
          </a:p>
        </p:txBody>
      </p:sp>
      <p:sp>
        <p:nvSpPr>
          <p:cNvPr id="302" name="Заголовок 1"/>
          <p:cNvSpPr txBox="1"/>
          <p:nvPr/>
        </p:nvSpPr>
        <p:spPr>
          <a:xfrm>
            <a:off x="238092" y="0"/>
            <a:ext cx="9667908" cy="387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>
              <a:lnSpc>
                <a:spcPct val="120000"/>
              </a:lnSpc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 smtClean="0">
                <a:solidFill>
                  <a:schemeClr val="tx1"/>
                </a:solidFill>
                <a:latin typeface="+mn-lt"/>
              </a:rPr>
              <a:t>Центр протонной терапии в г. Стамбул</a:t>
            </a:r>
            <a:endParaRPr>
              <a:solidFill>
                <a:schemeClr val="tx1"/>
              </a:solidFill>
              <a:latin typeface="+mn-lt"/>
            </a:endParaRPr>
          </a:p>
        </p:txBody>
      </p:sp>
      <p:sp>
        <p:nvSpPr>
          <p:cNvPr id="303" name="Заголовок 1"/>
          <p:cNvSpPr txBox="1"/>
          <p:nvPr/>
        </p:nvSpPr>
        <p:spPr>
          <a:xfrm>
            <a:off x="-1" y="785794"/>
            <a:ext cx="9906001" cy="375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lnSpc>
                <a:spcPct val="90000"/>
              </a:lnSpc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ru-RU" dirty="0" smtClean="0">
                <a:solidFill>
                  <a:srgbClr val="4A61D2"/>
                </a:solidFill>
              </a:rPr>
              <a:t>У</a:t>
            </a:r>
            <a:r>
              <a:rPr smtClean="0">
                <a:solidFill>
                  <a:srgbClr val="4A61D2"/>
                </a:solidFill>
              </a:rPr>
              <a:t>частие инвест</a:t>
            </a:r>
            <a:r>
              <a:rPr lang="ru-RU" dirty="0" smtClean="0">
                <a:solidFill>
                  <a:srgbClr val="4A61D2"/>
                </a:solidFill>
              </a:rPr>
              <a:t>о</a:t>
            </a:r>
            <a:r>
              <a:rPr smtClean="0">
                <a:solidFill>
                  <a:srgbClr val="4A61D2"/>
                </a:solidFill>
              </a:rPr>
              <a:t>ра</a:t>
            </a:r>
            <a:endParaRPr>
              <a:solidFill>
                <a:srgbClr val="4A61D2"/>
              </a:solidFill>
            </a:endParaRPr>
          </a:p>
        </p:txBody>
      </p:sp>
      <p:pic>
        <p:nvPicPr>
          <p:cNvPr id="306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600561">
            <a:off x="7195718" y="2119058"/>
            <a:ext cx="2307301" cy="1347877"/>
          </a:xfrm>
          <a:prstGeom prst="rect">
            <a:avLst/>
          </a:prstGeom>
          <a:ln w="12700">
            <a:miter lim="400000"/>
          </a:ln>
          <a:effectLst>
            <a:outerShdw blurRad="50800" dist="38100" rotWithShape="0">
              <a:srgbClr val="000000">
                <a:alpha val="40000"/>
              </a:srgbClr>
            </a:outerShdw>
          </a:effectLst>
        </p:spPr>
      </p:pic>
      <p:sp>
        <p:nvSpPr>
          <p:cNvPr id="308" name="Содержимое 2"/>
          <p:cNvSpPr txBox="1"/>
          <p:nvPr/>
        </p:nvSpPr>
        <p:spPr>
          <a:xfrm>
            <a:off x="238092" y="4786322"/>
            <a:ext cx="7399688" cy="255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>
              <a:spcBef>
                <a:spcPts val="600"/>
              </a:spcBef>
              <a:defRPr sz="2000" b="1">
                <a:latin typeface="Arial"/>
                <a:ea typeface="Arial"/>
                <a:cs typeface="Arial"/>
                <a:sym typeface="Arial"/>
              </a:defRPr>
            </a:pPr>
            <a:r>
              <a:rPr sz="1600"/>
              <a:t>2. На стадии реализации (строительства) проекта</a:t>
            </a:r>
            <a:endParaRPr sz="1600">
              <a:latin typeface="Myriad Pro"/>
              <a:ea typeface="Myriad Pro"/>
              <a:cs typeface="Myriad Pro"/>
              <a:sym typeface="Myriad Pro"/>
            </a:endParaRPr>
          </a:p>
          <a:p>
            <a:pPr marL="735012" lvl="1" indent="-285750">
              <a:spcBef>
                <a:spcPts val="600"/>
              </a:spcBef>
              <a:buClr>
                <a:schemeClr val="accent5"/>
              </a:buClr>
              <a:buSzPct val="100000"/>
              <a:buFont typeface="Wingdings" pitchFamily="2" charset="2"/>
              <a:buChar char="Ø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sz="1400" dirty="0" smtClean="0"/>
              <a:t>Ф</a:t>
            </a:r>
            <a:r>
              <a:rPr sz="1400" smtClean="0"/>
              <a:t>инансирование </a:t>
            </a:r>
            <a:r>
              <a:rPr sz="1400"/>
              <a:t>строительства  или реконструкции объекта и оснащения </a:t>
            </a:r>
            <a:r>
              <a:rPr sz="1400" smtClean="0"/>
              <a:t>оборудованием</a:t>
            </a:r>
            <a:r>
              <a:rPr lang="ru-RU" sz="1400" dirty="0" smtClean="0"/>
              <a:t>;</a:t>
            </a:r>
            <a:endParaRPr sz="1400">
              <a:latin typeface="Myriad Pro"/>
              <a:ea typeface="Myriad Pro"/>
              <a:cs typeface="Myriad Pro"/>
              <a:sym typeface="Myriad Pro"/>
            </a:endParaRPr>
          </a:p>
          <a:p>
            <a:pPr marL="735012" lvl="1" indent="-285750">
              <a:spcBef>
                <a:spcPts val="600"/>
              </a:spcBef>
              <a:buClr>
                <a:schemeClr val="accent5"/>
              </a:buClr>
              <a:buSzPct val="100000"/>
              <a:buFont typeface="Wingdings" pitchFamily="2" charset="2"/>
              <a:buChar char="Ø"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1400"/>
              <a:t>Работа с региональными властями  в вопросе маршрутизации пациентов</a:t>
            </a:r>
            <a:endParaRPr sz="1400">
              <a:latin typeface="Myriad Pro"/>
              <a:ea typeface="Myriad Pro"/>
              <a:cs typeface="Myriad Pro"/>
              <a:sym typeface="Myriad Pro"/>
            </a:endParaRPr>
          </a:p>
          <a:p>
            <a:pPr marL="735012" lvl="1" indent="-285750">
              <a:spcBef>
                <a:spcPts val="600"/>
              </a:spcBef>
              <a:buClr>
                <a:schemeClr val="accent5"/>
              </a:buClr>
              <a:buSzPct val="100000"/>
              <a:buChar char="▪"/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735012" lvl="1" indent="-285750">
              <a:spcBef>
                <a:spcPts val="600"/>
              </a:spcBef>
              <a:buClr>
                <a:schemeClr val="accent5"/>
              </a:buClr>
              <a:buSzPct val="100000"/>
              <a:buChar char="▪"/>
              <a:defRPr b="1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735012" lvl="1" indent="-285750">
              <a:spcBef>
                <a:spcPts val="600"/>
              </a:spcBef>
              <a:buClr>
                <a:schemeClr val="accent5"/>
              </a:buClr>
              <a:buSzPct val="100000"/>
              <a:buChar char="▪"/>
              <a:defRPr b="1"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marL="735012" lvl="1" indent="-285750">
              <a:spcBef>
                <a:spcPts val="600"/>
              </a:spcBef>
              <a:buClr>
                <a:schemeClr val="accent5"/>
              </a:buClr>
              <a:buSzPct val="100000"/>
              <a:buChar char="▪"/>
              <a:defRPr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участите клиники в проекте"/>
          <p:cNvSpPr txBox="1">
            <a:spLocks noGrp="1"/>
          </p:cNvSpPr>
          <p:nvPr>
            <p:ph type="title"/>
          </p:nvPr>
        </p:nvSpPr>
        <p:spPr>
          <a:xfrm>
            <a:off x="1023910" y="928670"/>
            <a:ext cx="7643866" cy="76224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4A61D2"/>
                </a:solidFill>
              </a:rPr>
              <a:t>У</a:t>
            </a:r>
            <a:r>
              <a:rPr sz="2800" b="1" smtClean="0">
                <a:solidFill>
                  <a:srgbClr val="4A61D2"/>
                </a:solidFill>
              </a:rPr>
              <a:t>частие </a:t>
            </a:r>
            <a:r>
              <a:rPr sz="2800" b="1">
                <a:solidFill>
                  <a:srgbClr val="4A61D2"/>
                </a:solidFill>
              </a:rPr>
              <a:t>клиники в проекте </a:t>
            </a:r>
          </a:p>
        </p:txBody>
      </p:sp>
      <p:sp>
        <p:nvSpPr>
          <p:cNvPr id="312" name="подготовка помещений или и земелных участков по проект в соствествии с ТЕО и проектом ( бюджет можно получить после  обследования локации размещния центра )…"/>
          <p:cNvSpPr txBox="1">
            <a:spLocks noGrp="1"/>
          </p:cNvSpPr>
          <p:nvPr>
            <p:ph type="body" idx="1"/>
          </p:nvPr>
        </p:nvSpPr>
        <p:spPr>
          <a:xfrm>
            <a:off x="523844" y="2214554"/>
            <a:ext cx="9108836" cy="220677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П</a:t>
            </a:r>
            <a:r>
              <a:rPr sz="2000" smtClean="0"/>
              <a:t>одготовка </a:t>
            </a:r>
            <a:r>
              <a:rPr sz="2000"/>
              <a:t>помещений </a:t>
            </a:r>
            <a:r>
              <a:rPr lang="ru-RU" sz="2000" dirty="0" smtClean="0"/>
              <a:t>и (или) </a:t>
            </a:r>
            <a:r>
              <a:rPr sz="2000" smtClean="0"/>
              <a:t>земелных </a:t>
            </a:r>
            <a:r>
              <a:rPr sz="2000"/>
              <a:t>участков по </a:t>
            </a:r>
            <a:r>
              <a:rPr sz="2000" smtClean="0"/>
              <a:t>проект</a:t>
            </a:r>
            <a:r>
              <a:rPr lang="ru-RU" sz="2000" dirty="0" smtClean="0"/>
              <a:t>у</a:t>
            </a:r>
            <a:r>
              <a:rPr sz="2000" smtClean="0"/>
              <a:t> </a:t>
            </a:r>
            <a:r>
              <a:rPr sz="2000"/>
              <a:t>в соствествии с ТЕО и проектом </a:t>
            </a:r>
            <a:r>
              <a:rPr sz="2000" smtClean="0"/>
              <a:t>(бюджет </a:t>
            </a:r>
            <a:r>
              <a:rPr sz="2000"/>
              <a:t>можно получить после  обследования локации </a:t>
            </a:r>
            <a:r>
              <a:rPr sz="2000" smtClean="0"/>
              <a:t>размещ</a:t>
            </a:r>
            <a:r>
              <a:rPr lang="ru-RU" sz="2000" dirty="0" smtClean="0"/>
              <a:t>е</a:t>
            </a:r>
            <a:r>
              <a:rPr sz="2000" smtClean="0"/>
              <a:t>ния </a:t>
            </a:r>
            <a:r>
              <a:rPr sz="2000"/>
              <a:t>центра </a:t>
            </a:r>
            <a:r>
              <a:rPr sz="2000" smtClean="0"/>
              <a:t>)</a:t>
            </a:r>
            <a:r>
              <a:rPr lang="ru-RU" sz="2000" dirty="0" smtClean="0"/>
              <a:t>;</a:t>
            </a:r>
            <a:endParaRPr sz="2000"/>
          </a:p>
          <a:p>
            <a:pPr algn="just"/>
            <a:r>
              <a:rPr lang="ru-RU" sz="2000" dirty="0" smtClean="0"/>
              <a:t>О</a:t>
            </a:r>
            <a:r>
              <a:rPr sz="2000" smtClean="0"/>
              <a:t>формление </a:t>
            </a:r>
            <a:r>
              <a:rPr sz="2000"/>
              <a:t>клинических испытаний и </a:t>
            </a:r>
            <a:r>
              <a:rPr sz="2000" smtClean="0"/>
              <a:t>по</a:t>
            </a:r>
            <a:r>
              <a:rPr lang="ru-RU" sz="2000" dirty="0" smtClean="0"/>
              <a:t>учение</a:t>
            </a:r>
            <a:r>
              <a:rPr sz="2000" smtClean="0"/>
              <a:t> </a:t>
            </a:r>
            <a:r>
              <a:rPr sz="2000"/>
              <a:t>всех необходимых разрешений на применение </a:t>
            </a:r>
            <a:r>
              <a:rPr sz="2000" smtClean="0"/>
              <a:t>технологии</a:t>
            </a:r>
            <a:r>
              <a:rPr lang="ru-RU" sz="2000" dirty="0" smtClean="0"/>
              <a:t>.</a:t>
            </a:r>
            <a:r>
              <a:rPr sz="2000" smtClean="0"/>
              <a:t> </a:t>
            </a:r>
            <a:endParaRPr sz="2000"/>
          </a:p>
        </p:txBody>
      </p:sp>
      <p:sp>
        <p:nvSpPr>
          <p:cNvPr id="313" name="Text Placeholder 7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None/>
            </a:pPr>
            <a:endParaRPr/>
          </a:p>
        </p:txBody>
      </p:sp>
      <p:sp>
        <p:nvSpPr>
          <p:cNvPr id="314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9666288" cy="42862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1800" b="1" dirty="0" smtClean="0"/>
              <a:t>Центр протонной терапии в г. Стамбул</a:t>
            </a:r>
            <a:endParaRPr sz="1800" b="1"/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Номер слайда 3"/>
          <p:cNvSpPr txBox="1">
            <a:spLocks noGrp="1"/>
          </p:cNvSpPr>
          <p:nvPr>
            <p:ph type="sldNum" sz="quarter" idx="2"/>
          </p:nvPr>
        </p:nvSpPr>
        <p:spPr>
          <a:xfrm>
            <a:off x="9034898" y="6596578"/>
            <a:ext cx="273655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23</a:t>
            </a:fld>
            <a:endParaRPr/>
          </a:p>
        </p:txBody>
      </p:sp>
      <p:sp>
        <p:nvSpPr>
          <p:cNvPr id="317" name="Прямоугольник 9"/>
          <p:cNvSpPr txBox="1"/>
          <p:nvPr/>
        </p:nvSpPr>
        <p:spPr>
          <a:xfrm>
            <a:off x="1666852" y="2500306"/>
            <a:ext cx="6817575" cy="2308320"/>
          </a:xfrm>
          <a:prstGeom prst="rect">
            <a:avLst/>
          </a:prstGeom>
          <a:ln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45718" tIns="45718" rIns="45718" bIns="45718">
            <a:spAutoFit/>
          </a:bodyPr>
          <a:lstStyle>
            <a:lvl1pPr>
              <a:defRPr sz="2400">
                <a:solidFill>
                  <a:srgbClr val="25262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ООО «Современные ядерные технологии»</a:t>
            </a:r>
          </a:p>
          <a:p>
            <a:pPr algn="ctr"/>
            <a:r>
              <a:rPr lang="ru-RU" dirty="0" smtClean="0"/>
              <a:t>143532, Московская область, </a:t>
            </a:r>
            <a:r>
              <a:rPr lang="ru-RU" dirty="0" err="1" smtClean="0"/>
              <a:t>Истринский</a:t>
            </a:r>
            <a:r>
              <a:rPr lang="ru-RU" dirty="0" smtClean="0"/>
              <a:t> район г. Дедовск,</a:t>
            </a:r>
            <a:r>
              <a:rPr lang="en-US" dirty="0" smtClean="0">
                <a:latin typeface="Forte" pitchFamily="66" charset="0"/>
              </a:rPr>
              <a:t> </a:t>
            </a:r>
            <a:r>
              <a:rPr lang="ru-RU" dirty="0" smtClean="0"/>
              <a:t>ул. Железнодорожная, д. 10,</a:t>
            </a:r>
          </a:p>
          <a:p>
            <a:pPr algn="ctr"/>
            <a:r>
              <a:rPr lang="ru-RU" dirty="0" smtClean="0"/>
              <a:t>+7 (495) 780-92-68, +7 (495) 780-92-69</a:t>
            </a:r>
          </a:p>
          <a:p>
            <a:pPr algn="ctr"/>
            <a:r>
              <a:rPr lang="en-US" dirty="0" smtClean="0">
                <a:solidFill>
                  <a:srgbClr val="FFC000"/>
                </a:solidFill>
                <a:latin typeface="Forte" pitchFamily="66" charset="0"/>
                <a:hlinkClick r:id="rId2"/>
              </a:rPr>
              <a:t>info@bebig.ru</a:t>
            </a:r>
            <a:endParaRPr lang="en-US" dirty="0" smtClean="0">
              <a:solidFill>
                <a:srgbClr val="FFC000"/>
              </a:solidFill>
              <a:latin typeface="Forte" pitchFamily="66" charset="0"/>
            </a:endParaRPr>
          </a:p>
          <a:p>
            <a:pPr algn="ctr"/>
            <a:r>
              <a:rPr lang="en-US" u="sng" dirty="0" smtClean="0">
                <a:solidFill>
                  <a:srgbClr val="FFE07D"/>
                </a:solidFill>
                <a:latin typeface="Forte" pitchFamily="66" charset="0"/>
              </a:rPr>
              <a:t>http</a:t>
            </a:r>
            <a:r>
              <a:rPr lang="ru-RU" u="sng" dirty="0" smtClean="0">
                <a:solidFill>
                  <a:srgbClr val="FFE07D"/>
                </a:solidFill>
              </a:rPr>
              <a:t>://</a:t>
            </a:r>
            <a:r>
              <a:rPr lang="en-US" u="sng" dirty="0" smtClean="0">
                <a:solidFill>
                  <a:srgbClr val="FFE07D"/>
                </a:solidFill>
                <a:latin typeface="Forte" pitchFamily="66" charset="0"/>
              </a:rPr>
              <a:t>bebig.ru</a:t>
            </a:r>
            <a:endParaRPr u="sng">
              <a:solidFill>
                <a:srgbClr val="FFE07D"/>
              </a:solidFill>
              <a:latin typeface="Forte" pitchFamily="66" charset="0"/>
            </a:endParaRPr>
          </a:p>
        </p:txBody>
      </p:sp>
      <p:sp>
        <p:nvSpPr>
          <p:cNvPr id="318" name="Заголовок 1"/>
          <p:cNvSpPr txBox="1"/>
          <p:nvPr/>
        </p:nvSpPr>
        <p:spPr>
          <a:xfrm>
            <a:off x="1166786" y="1571612"/>
            <a:ext cx="7643866" cy="480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>
              <a:lnSpc>
                <a:spcPct val="90000"/>
              </a:lnSpc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sz="2800">
                <a:solidFill>
                  <a:srgbClr val="4A61D2"/>
                </a:solidFill>
                <a:latin typeface="Forte" pitchFamily="66" charset="0"/>
              </a:rPr>
              <a:t>Контактная информация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Номер слайда 3"/>
          <p:cNvSpPr txBox="1">
            <a:spLocks noGrp="1"/>
          </p:cNvSpPr>
          <p:nvPr>
            <p:ph type="sldNum" sz="quarter" idx="2"/>
          </p:nvPr>
        </p:nvSpPr>
        <p:spPr>
          <a:xfrm>
            <a:off x="9077277" y="6596578"/>
            <a:ext cx="188897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</a:t>
            </a:fld>
            <a:endParaRPr/>
          </a:p>
        </p:txBody>
      </p:sp>
      <p:sp>
        <p:nvSpPr>
          <p:cNvPr id="80" name="Заголовок 1"/>
          <p:cNvSpPr txBox="1"/>
          <p:nvPr/>
        </p:nvSpPr>
        <p:spPr>
          <a:xfrm>
            <a:off x="309530" y="0"/>
            <a:ext cx="9596470" cy="387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>
              <a:lnSpc>
                <a:spcPct val="120000"/>
              </a:lnSpc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tx1"/>
                </a:solidFill>
                <a:latin typeface="+mn-lt"/>
              </a:rPr>
              <a:t>Технологии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протонной</a:t>
            </a:r>
            <a:r>
              <a:rPr smtClean="0">
                <a:solidFill>
                  <a:schemeClr val="tx1"/>
                </a:solidFill>
                <a:latin typeface="+mn-lt"/>
              </a:rPr>
              <a:t> </a:t>
            </a:r>
            <a:r>
              <a:rPr>
                <a:solidFill>
                  <a:schemeClr val="tx1"/>
                </a:solidFill>
                <a:latin typeface="+mn-lt"/>
              </a:rPr>
              <a:t>терапии</a:t>
            </a:r>
          </a:p>
        </p:txBody>
      </p:sp>
      <p:sp>
        <p:nvSpPr>
          <p:cNvPr id="81" name="Заголовок 1"/>
          <p:cNvSpPr txBox="1"/>
          <p:nvPr/>
        </p:nvSpPr>
        <p:spPr>
          <a:xfrm>
            <a:off x="-1" y="761800"/>
            <a:ext cx="9906001" cy="375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lnSpc>
                <a:spcPct val="90000"/>
              </a:lnSpc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>
                <a:solidFill>
                  <a:srgbClr val="4A61D2"/>
                </a:solidFill>
              </a:rPr>
              <a:t>Преимущества </a:t>
            </a:r>
            <a:r>
              <a:rPr lang="ru-RU" dirty="0" smtClean="0">
                <a:solidFill>
                  <a:srgbClr val="4A61D2"/>
                </a:solidFill>
              </a:rPr>
              <a:t>протонной</a:t>
            </a:r>
            <a:r>
              <a:rPr smtClean="0">
                <a:solidFill>
                  <a:srgbClr val="4A61D2"/>
                </a:solidFill>
              </a:rPr>
              <a:t> терапии</a:t>
            </a:r>
            <a:endParaRPr>
              <a:solidFill>
                <a:srgbClr val="4A61D2"/>
              </a:solidFill>
            </a:endParaRPr>
          </a:p>
        </p:txBody>
      </p:sp>
      <p:pic>
        <p:nvPicPr>
          <p:cNvPr id="35842" name="Picture 2" descr="Пик Брегга в протонном пучке при лечен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30" y="2500306"/>
            <a:ext cx="5924550" cy="419576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38092" y="1571613"/>
            <a:ext cx="45005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/>
              <a:t>   На диаграмме представлен принцип действия облучения протонами в сравнении с традиционными методами лучевой терапии.</a:t>
            </a:r>
            <a:endParaRPr lang="ru-RU" sz="1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53198" y="2714620"/>
            <a:ext cx="314327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</a:rPr>
              <a:t>Как мы видим, использование протонов позволяет донести максимум энергии рассеивания непосредственно до опухоли. При этом другие виды ионизирующего излучения, применяемые в традиционной лучевой терапии, по пути к цели рассеиваются и в здоровых тканях. В итоге облучаются здоровые ткани, а воздействие на опухоль снижается. Применение облучения протонами успешно решает эту проблему.</a:t>
            </a:r>
            <a:endParaRPr lang="ru-RU" sz="1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Заголовок"/>
          <p:cNvSpPr txBox="1">
            <a:spLocks noGrp="1"/>
          </p:cNvSpPr>
          <p:nvPr>
            <p:ph type="title"/>
          </p:nvPr>
        </p:nvSpPr>
        <p:spPr>
          <a:xfrm>
            <a:off x="380968" y="428604"/>
            <a:ext cx="9108834" cy="50006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4A61D2"/>
                </a:solidFill>
                <a:latin typeface="Arial" pitchFamily="34" charset="0"/>
                <a:cs typeface="Arial" pitchFamily="34" charset="0"/>
              </a:rPr>
              <a:t>Преимущества протонной терапии</a:t>
            </a:r>
            <a:endParaRPr sz="2000" b="1">
              <a:solidFill>
                <a:srgbClr val="4A61D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краткий анализпротонной терапии в сравнении с дурогими метолдаими лучевой терапии и его преимущества"/>
          <p:cNvSpPr txBox="1">
            <a:spLocks noGrp="1"/>
          </p:cNvSpPr>
          <p:nvPr>
            <p:ph type="body" idx="1"/>
          </p:nvPr>
        </p:nvSpPr>
        <p:spPr>
          <a:xfrm>
            <a:off x="557482" y="1579419"/>
            <a:ext cx="7538790" cy="120663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endParaRPr/>
          </a:p>
        </p:txBody>
      </p:sp>
      <p:sp>
        <p:nvSpPr>
          <p:cNvPr id="8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80968" y="5000636"/>
            <a:ext cx="9215501" cy="1643074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endParaRPr lang="ru-RU" sz="1400" dirty="0" smtClean="0"/>
          </a:p>
          <a:p>
            <a:endParaRPr lang="ru-RU" sz="1400" b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ru-RU" sz="1400" b="1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Для еще большей точности излучатели протонов монтируются на подвижной консоли (</a:t>
            </a:r>
            <a:r>
              <a:rPr lang="ru-RU" sz="1400" b="1" dirty="0" err="1" smtClean="0">
                <a:latin typeface="+mj-lt"/>
                <a:ea typeface="Arial Unicode MS" pitchFamily="34" charset="-128"/>
                <a:cs typeface="Arial Unicode MS" pitchFamily="34" charset="-128"/>
              </a:rPr>
              <a:t>gantry</a:t>
            </a:r>
            <a:r>
              <a:rPr lang="ru-RU" sz="1400" b="1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), которая вращается вокруг тела пациента и корректирует направление излучения с учетом движения органов и тканей, например при дыхании. Это высокоточная система позиционирования с погрешностью не превышающей десятые доли </a:t>
            </a:r>
            <a:r>
              <a:rPr lang="ru-RU" sz="1400" b="1" dirty="0" err="1" smtClean="0">
                <a:latin typeface="+mj-lt"/>
                <a:ea typeface="Arial Unicode MS" pitchFamily="34" charset="-128"/>
                <a:cs typeface="Arial Unicode MS" pitchFamily="34" charset="-128"/>
              </a:rPr>
              <a:t>милиметра</a:t>
            </a:r>
            <a:r>
              <a:rPr lang="ru-RU" sz="1400" b="1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. Такая коррекция фактически сводит к нулю воздействие радиации на ткани, расположенные за пределами области облучения.</a:t>
            </a:r>
          </a:p>
          <a:p>
            <a:pPr algn="just"/>
            <a:r>
              <a:rPr lang="ru-RU" sz="1400" b="1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Благодаря этим особенностям при лечении рака, протонная (корпускулярная) терапия отличается исключительной избирательностью и максимально щадящим действием и позволяет проводить сложные и безопасные радиохирургические операции в том числе на мозге или глазном яблоке.</a:t>
            </a:r>
          </a:p>
          <a:p>
            <a:pPr>
              <a:buNone/>
            </a:pPr>
            <a:endParaRPr/>
          </a:p>
        </p:txBody>
      </p:sp>
      <p:pic>
        <p:nvPicPr>
          <p:cNvPr id="6" name="Рисунок 5" descr="sravnenie-protonnoj-terapii-i-ioniziruyushchego-izlucheniy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282" y="1071546"/>
            <a:ext cx="8858312" cy="385765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Содержимое 2"/>
          <p:cNvSpPr txBox="1">
            <a:spLocks noGrp="1"/>
          </p:cNvSpPr>
          <p:nvPr>
            <p:ph type="body" idx="1"/>
          </p:nvPr>
        </p:nvSpPr>
        <p:spPr>
          <a:xfrm>
            <a:off x="0" y="2714620"/>
            <a:ext cx="9739346" cy="192882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defRPr sz="1800"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chemeClr val="accent6">
                    <a:lumMod val="50000"/>
                  </a:schemeClr>
                </a:solidFill>
                <a:latin typeface="+mj-lt"/>
              </a:rPr>
              <a:t>По данным международной организации PTCOG (Particle Therapy Co–Operative Group), объединяющей специалистов и ученых, работающих в области терапии тяжелыми заряженными частицами, по состоянию на </a:t>
            </a:r>
            <a:r>
              <a:rPr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ию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нь</a:t>
            </a:r>
            <a:r>
              <a:rPr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201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9</a:t>
            </a:r>
            <a:r>
              <a:rPr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>
                <a:solidFill>
                  <a:schemeClr val="accent6">
                    <a:lumMod val="50000"/>
                  </a:schemeClr>
                </a:solidFill>
                <a:latin typeface="+mj-lt"/>
              </a:rPr>
              <a:t>года в мире </a:t>
            </a:r>
            <a:r>
              <a:rPr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работает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+mj-lt"/>
                <a:sym typeface="Arial"/>
              </a:rPr>
              <a:t>57 протонных ускорителей, применяемых для лечения заболеваний. Большая часть из них работает в США (19), Японии (12) и Германии (6). Еще 37 центров со сроком ввода в эксплуатацию в 2017-2021 годах находятся в стадии строительства. Больше всего строящихся центров в США (7), Великобритании (6) и Китае (6).</a:t>
            </a:r>
            <a:endParaRPr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8" name="Номер слайда 3"/>
          <p:cNvSpPr txBox="1">
            <a:spLocks noGrp="1"/>
          </p:cNvSpPr>
          <p:nvPr>
            <p:ph type="sldNum" sz="quarter" idx="2"/>
          </p:nvPr>
        </p:nvSpPr>
        <p:spPr>
          <a:xfrm>
            <a:off x="9077277" y="6596578"/>
            <a:ext cx="188897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5</a:t>
            </a:fld>
            <a:endParaRPr/>
          </a:p>
        </p:txBody>
      </p:sp>
      <p:pic>
        <p:nvPicPr>
          <p:cNvPr id="8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10054" t="9266" r="10577" b="71095"/>
          <a:stretch>
            <a:fillRect/>
          </a:stretch>
        </p:blipFill>
        <p:spPr>
          <a:xfrm>
            <a:off x="1678231" y="1432024"/>
            <a:ext cx="6608043" cy="919291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TextBox 8"/>
          <p:cNvSpPr txBox="1"/>
          <p:nvPr/>
        </p:nvSpPr>
        <p:spPr>
          <a:xfrm>
            <a:off x="5514417" y="5143512"/>
            <a:ext cx="4317845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600" i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ru-RU" dirty="0" smtClean="0"/>
              <a:t>                                      (</a:t>
            </a:r>
            <a:r>
              <a:rPr lang="en-US" dirty="0" smtClean="0"/>
              <a:t>https://www.ptcog.ch</a:t>
            </a:r>
            <a:r>
              <a:rPr smtClean="0"/>
              <a:t>)</a:t>
            </a:r>
            <a:endParaRPr/>
          </a:p>
        </p:txBody>
      </p:sp>
      <p:sp>
        <p:nvSpPr>
          <p:cNvPr id="92" name="Заголовок 1"/>
          <p:cNvSpPr txBox="1"/>
          <p:nvPr/>
        </p:nvSpPr>
        <p:spPr>
          <a:xfrm>
            <a:off x="309530" y="0"/>
            <a:ext cx="9596470" cy="387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>
              <a:lnSpc>
                <a:spcPct val="120000"/>
              </a:lnSpc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mtClean="0">
                <a:solidFill>
                  <a:schemeClr val="tx1"/>
                </a:solidFill>
                <a:latin typeface="+mn-lt"/>
              </a:rPr>
              <a:t>Технологии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 протонной </a:t>
            </a:r>
            <a:r>
              <a:rPr smtClean="0">
                <a:solidFill>
                  <a:schemeClr val="tx1"/>
                </a:solidFill>
                <a:latin typeface="+mn-lt"/>
              </a:rPr>
              <a:t>терапии</a:t>
            </a:r>
            <a:endParaRPr>
              <a:solidFill>
                <a:schemeClr val="tx1"/>
              </a:solidFill>
              <a:latin typeface="+mn-lt"/>
            </a:endParaRPr>
          </a:p>
        </p:txBody>
      </p:sp>
      <p:sp>
        <p:nvSpPr>
          <p:cNvPr id="93" name="Заголовок 1"/>
          <p:cNvSpPr txBox="1"/>
          <p:nvPr/>
        </p:nvSpPr>
        <p:spPr>
          <a:xfrm>
            <a:off x="-1" y="761800"/>
            <a:ext cx="9906001" cy="375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lnSpc>
                <a:spcPct val="90000"/>
              </a:lnSpc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>
                <a:solidFill>
                  <a:srgbClr val="4A61D2"/>
                </a:solidFill>
              </a:rPr>
              <a:t>Центры </a:t>
            </a:r>
            <a:r>
              <a:rPr lang="ru-RU" dirty="0" smtClean="0">
                <a:solidFill>
                  <a:srgbClr val="4A61D2"/>
                </a:solidFill>
              </a:rPr>
              <a:t>протонной</a:t>
            </a:r>
            <a:r>
              <a:rPr smtClean="0">
                <a:solidFill>
                  <a:srgbClr val="4A61D2"/>
                </a:solidFill>
              </a:rPr>
              <a:t> </a:t>
            </a:r>
            <a:r>
              <a:rPr>
                <a:solidFill>
                  <a:srgbClr val="4A61D2"/>
                </a:solidFill>
              </a:rPr>
              <a:t>терапии в мире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Номер слайда 3"/>
          <p:cNvSpPr txBox="1">
            <a:spLocks noGrp="1"/>
          </p:cNvSpPr>
          <p:nvPr>
            <p:ph type="sldNum" sz="quarter" idx="2"/>
          </p:nvPr>
        </p:nvSpPr>
        <p:spPr>
          <a:xfrm>
            <a:off x="9077277" y="6596578"/>
            <a:ext cx="188897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6</a:t>
            </a:fld>
            <a:endParaRPr/>
          </a:p>
        </p:txBody>
      </p:sp>
      <p:sp>
        <p:nvSpPr>
          <p:cNvPr id="96" name="TextBox 9"/>
          <p:cNvSpPr txBox="1"/>
          <p:nvPr/>
        </p:nvSpPr>
        <p:spPr>
          <a:xfrm>
            <a:off x="3910769" y="6132191"/>
            <a:ext cx="5958939" cy="313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600" i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Адаптировано с сайта  http://hirt-japan.info/en/what/japan.html</a:t>
            </a:r>
          </a:p>
        </p:txBody>
      </p:sp>
      <p:pic>
        <p:nvPicPr>
          <p:cNvPr id="97" name="Рисунок 5" descr="Рисунок 5"/>
          <p:cNvPicPr>
            <a:picLocks noChangeAspect="1"/>
          </p:cNvPicPr>
          <p:nvPr/>
        </p:nvPicPr>
        <p:blipFill>
          <a:blip r:embed="rId2">
            <a:extLst/>
          </a:blip>
          <a:srcRect t="7559" r="13246" b="7404"/>
          <a:stretch>
            <a:fillRect/>
          </a:stretch>
        </p:blipFill>
        <p:spPr>
          <a:xfrm>
            <a:off x="666720" y="1357298"/>
            <a:ext cx="8659586" cy="4767415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Заголовок 1"/>
          <p:cNvSpPr txBox="1"/>
          <p:nvPr/>
        </p:nvSpPr>
        <p:spPr>
          <a:xfrm>
            <a:off x="309530" y="0"/>
            <a:ext cx="9596470" cy="387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>
              <a:lnSpc>
                <a:spcPct val="120000"/>
              </a:lnSpc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Технологии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п</a:t>
            </a:r>
            <a:r>
              <a:rPr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ро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то</a:t>
            </a:r>
            <a:r>
              <a:rPr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нной </a:t>
            </a:r>
            <a:r>
              <a:rPr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терапии</a:t>
            </a:r>
          </a:p>
        </p:txBody>
      </p:sp>
      <p:sp>
        <p:nvSpPr>
          <p:cNvPr id="99" name="Заголовок 1"/>
          <p:cNvSpPr txBox="1"/>
          <p:nvPr/>
        </p:nvSpPr>
        <p:spPr>
          <a:xfrm>
            <a:off x="-1" y="761800"/>
            <a:ext cx="9906001" cy="375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lnSpc>
                <a:spcPct val="90000"/>
              </a:lnSpc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>
                <a:solidFill>
                  <a:srgbClr val="4A61D2"/>
                </a:solidFill>
              </a:rPr>
              <a:t>Центры </a:t>
            </a:r>
            <a:r>
              <a:rPr lang="ru-RU" dirty="0" err="1" smtClean="0">
                <a:solidFill>
                  <a:srgbClr val="4A61D2"/>
                </a:solidFill>
              </a:rPr>
              <a:t>протонн</a:t>
            </a:r>
            <a:r>
              <a:rPr smtClean="0">
                <a:solidFill>
                  <a:srgbClr val="4A61D2"/>
                </a:solidFill>
              </a:rPr>
              <a:t>ой </a:t>
            </a:r>
            <a:r>
              <a:rPr>
                <a:solidFill>
                  <a:srgbClr val="4A61D2"/>
                </a:solidFill>
              </a:rPr>
              <a:t>терапии в мире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Содержимое 2"/>
          <p:cNvSpPr txBox="1">
            <a:spLocks noGrp="1"/>
          </p:cNvSpPr>
          <p:nvPr>
            <p:ph type="body" idx="1"/>
          </p:nvPr>
        </p:nvSpPr>
        <p:spPr>
          <a:xfrm>
            <a:off x="175259" y="1339840"/>
            <a:ext cx="9555479" cy="759316"/>
          </a:xfrm>
          <a:prstGeom prst="rect">
            <a:avLst/>
          </a:prstGeom>
          <a:solidFill>
            <a:srgbClr val="135C77"/>
          </a:solidFill>
          <a:ln w="19050">
            <a:solidFill>
              <a:srgbClr val="FFFFFF"/>
            </a:solidFill>
            <a:miter lim="800000"/>
          </a:ln>
        </p:spPr>
        <p:txBody>
          <a:bodyPr>
            <a:normAutofit/>
          </a:bodyPr>
          <a:lstStyle/>
          <a:p>
            <a:pPr algn="ctr" defTabSz="850391">
              <a:lnSpc>
                <a:spcPct val="100000"/>
              </a:lnSpc>
              <a:spcBef>
                <a:spcPts val="900"/>
              </a:spcBef>
              <a:defRPr sz="186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По состоянию на </a:t>
            </a:r>
            <a:r>
              <a:rPr/>
              <a:t>конец </a:t>
            </a:r>
            <a:r>
              <a:rPr b="1" smtClean="0"/>
              <a:t>201</a:t>
            </a:r>
            <a:r>
              <a:rPr lang="ru-RU" b="1" dirty="0" smtClean="0"/>
              <a:t>8</a:t>
            </a:r>
            <a:r>
              <a:rPr b="1" smtClean="0"/>
              <a:t> </a:t>
            </a:r>
            <a:r>
              <a:rPr b="1"/>
              <a:t>года</a:t>
            </a:r>
            <a:r>
              <a:t> во всем мире общее число пациентов, прошедших курс протонной терапии </a:t>
            </a:r>
            <a:r>
              <a:rPr/>
              <a:t>превысило </a:t>
            </a:r>
            <a:r>
              <a:rPr b="1" smtClean="0"/>
              <a:t>1</a:t>
            </a:r>
            <a:r>
              <a:rPr lang="ru-RU" b="1" dirty="0" smtClean="0"/>
              <a:t>80</a:t>
            </a:r>
            <a:r>
              <a:rPr b="1" smtClean="0"/>
              <a:t> </a:t>
            </a:r>
            <a:r>
              <a:rPr b="1"/>
              <a:t>тыс. </a:t>
            </a:r>
            <a:r>
              <a:rPr b="1" smtClean="0"/>
              <a:t>человек</a:t>
            </a:r>
            <a:endParaRPr/>
          </a:p>
        </p:txBody>
      </p:sp>
      <p:sp>
        <p:nvSpPr>
          <p:cNvPr id="104" name="Номер слайда 3"/>
          <p:cNvSpPr txBox="1">
            <a:spLocks noGrp="1"/>
          </p:cNvSpPr>
          <p:nvPr>
            <p:ph type="sldNum" sz="quarter" idx="2"/>
          </p:nvPr>
        </p:nvSpPr>
        <p:spPr>
          <a:xfrm>
            <a:off x="9077277" y="6596578"/>
            <a:ext cx="188897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7</a:t>
            </a:fld>
            <a:endParaRPr/>
          </a:p>
        </p:txBody>
      </p:sp>
      <p:sp>
        <p:nvSpPr>
          <p:cNvPr id="107" name="TextBox 4"/>
          <p:cNvSpPr txBox="1"/>
          <p:nvPr/>
        </p:nvSpPr>
        <p:spPr>
          <a:xfrm>
            <a:off x="1349739" y="6222028"/>
            <a:ext cx="7032285" cy="3502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600" i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dirty="0" smtClean="0"/>
              <a:t>https://www.ptcog.ch/index.php/patient-statistics</a:t>
            </a:r>
            <a:endParaRPr/>
          </a:p>
        </p:txBody>
      </p:sp>
      <p:sp>
        <p:nvSpPr>
          <p:cNvPr id="109" name="Заголовок 1"/>
          <p:cNvSpPr txBox="1"/>
          <p:nvPr/>
        </p:nvSpPr>
        <p:spPr>
          <a:xfrm>
            <a:off x="238092" y="0"/>
            <a:ext cx="9667908" cy="387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>
              <a:lnSpc>
                <a:spcPct val="120000"/>
              </a:lnSpc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tx1"/>
                </a:solidFill>
                <a:latin typeface="+mn-lt"/>
              </a:rPr>
              <a:t>Технологии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протонной</a:t>
            </a:r>
            <a:r>
              <a:rPr smtClean="0">
                <a:solidFill>
                  <a:schemeClr val="tx1"/>
                </a:solidFill>
                <a:latin typeface="+mn-lt"/>
              </a:rPr>
              <a:t> </a:t>
            </a:r>
            <a:r>
              <a:rPr>
                <a:solidFill>
                  <a:schemeClr val="tx1"/>
                </a:solidFill>
                <a:latin typeface="+mn-lt"/>
              </a:rPr>
              <a:t>терапии</a:t>
            </a:r>
          </a:p>
        </p:txBody>
      </p:sp>
      <p:sp>
        <p:nvSpPr>
          <p:cNvPr id="110" name="Заголовок 1"/>
          <p:cNvSpPr txBox="1"/>
          <p:nvPr/>
        </p:nvSpPr>
        <p:spPr>
          <a:xfrm>
            <a:off x="-1" y="785794"/>
            <a:ext cx="9906001" cy="375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lnSpc>
                <a:spcPct val="90000"/>
              </a:lnSpc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>
                <a:solidFill>
                  <a:srgbClr val="0070C0"/>
                </a:solidFill>
              </a:rPr>
              <a:t>Мировая статистика облучения пациентов протонами и ионами</a:t>
            </a:r>
          </a:p>
        </p:txBody>
      </p:sp>
      <p:pic>
        <p:nvPicPr>
          <p:cNvPr id="31746" name="Picture 2" descr="Patient Statistics 2007 20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8224" y="2214554"/>
            <a:ext cx="7215238" cy="3689953"/>
          </a:xfrm>
          <a:prstGeom prst="rect">
            <a:avLst/>
          </a:prstGeom>
          <a:noFill/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Номер слайда 3"/>
          <p:cNvSpPr txBox="1">
            <a:spLocks noGrp="1"/>
          </p:cNvSpPr>
          <p:nvPr>
            <p:ph type="sldNum" sz="quarter" idx="2"/>
          </p:nvPr>
        </p:nvSpPr>
        <p:spPr>
          <a:xfrm>
            <a:off x="9077277" y="6596578"/>
            <a:ext cx="188897" cy="2692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8</a:t>
            </a:fld>
            <a:endParaRPr/>
          </a:p>
        </p:txBody>
      </p:sp>
      <p:graphicFrame>
        <p:nvGraphicFramePr>
          <p:cNvPr id="116" name="Таблица 5"/>
          <p:cNvGraphicFramePr/>
          <p:nvPr/>
        </p:nvGraphicFramePr>
        <p:xfrm>
          <a:off x="82549" y="1379440"/>
          <a:ext cx="9656797" cy="4978517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3865271"/>
                <a:gridCol w="5791526"/>
              </a:tblGrid>
              <a:tr h="1005531">
                <a:tc>
                  <a:txBody>
                    <a:bodyPr/>
                    <a:lstStyle/>
                    <a:p>
                      <a:pPr algn="l">
                        <a:defRPr sz="1800" b="0"/>
                      </a:pPr>
                      <a:r>
                        <a:rPr sz="1400" b="1">
                          <a:solidFill>
                            <a:srgbClr val="4A61D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Медицинский центр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 b="0"/>
                      </a:pPr>
                      <a:r>
                        <a:rPr lang="en-US" sz="1400" dirty="0" smtClean="0">
                          <a:latin typeface="Bahnschrift SemiBold SemiConden" pitchFamily="34" charset="0"/>
                        </a:rPr>
                        <a:t>Medicine Hospital, </a:t>
                      </a:r>
                      <a:r>
                        <a:rPr lang="en-US" sz="1400" dirty="0" err="1" smtClean="0">
                          <a:latin typeface="Bahnschrift SemiBold SemiConden" pitchFamily="34" charset="0"/>
                        </a:rPr>
                        <a:t>Barbaros</a:t>
                      </a:r>
                      <a:r>
                        <a:rPr lang="en-US" sz="1400" dirty="0" smtClean="0">
                          <a:latin typeface="Bahnschrift SemiBold SemiConden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Bahnschrift SemiBold SemiConden" pitchFamily="34" charset="0"/>
                        </a:rPr>
                        <a:t>Mh</a:t>
                      </a:r>
                      <a:r>
                        <a:rPr lang="en-US" sz="1400" dirty="0" smtClean="0">
                          <a:latin typeface="Bahnschrift SemiBold SemiConden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Bahnschrift SemiBold SemiConden" pitchFamily="34" charset="0"/>
                        </a:rPr>
                        <a:t>Hoca</a:t>
                      </a:r>
                      <a:r>
                        <a:rPr lang="en-US" sz="1400" dirty="0" smtClean="0">
                          <a:latin typeface="Bahnschrift SemiBold SemiConden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Bahnschrift SemiBold SemiConden" pitchFamily="34" charset="0"/>
                        </a:rPr>
                        <a:t>Ahmet</a:t>
                      </a:r>
                      <a:r>
                        <a:rPr lang="en-US" sz="1400" dirty="0" smtClean="0">
                          <a:latin typeface="Bahnschrift SemiBold SemiConden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Bahnschrift SemiBold SemiConden" pitchFamily="34" charset="0"/>
                        </a:rPr>
                        <a:t>Yesevi</a:t>
                      </a:r>
                      <a:r>
                        <a:rPr lang="en-US" sz="1400" dirty="0" smtClean="0">
                          <a:latin typeface="Bahnschrift SemiBold SemiConden" pitchFamily="34" charset="0"/>
                        </a:rPr>
                        <a:t> </a:t>
                      </a:r>
                      <a:r>
                        <a:rPr lang="en-US" sz="1400" dirty="0" err="1" smtClean="0">
                          <a:latin typeface="Bahnschrift SemiBold SemiConden" pitchFamily="34" charset="0"/>
                        </a:rPr>
                        <a:t>Cd</a:t>
                      </a:r>
                      <a:r>
                        <a:rPr lang="en-US" sz="1400" dirty="0" smtClean="0">
                          <a:latin typeface="Bahnschrift SemiBold SemiConden" pitchFamily="34" charset="0"/>
                        </a:rPr>
                        <a:t>. No:19</a:t>
                      </a:r>
                      <a:br>
                        <a:rPr lang="en-US" sz="1400" dirty="0" smtClean="0">
                          <a:latin typeface="Bahnschrift SemiBold SemiConden" pitchFamily="34" charset="0"/>
                        </a:rPr>
                      </a:br>
                      <a:r>
                        <a:rPr lang="en-US" sz="1400" dirty="0" smtClean="0">
                          <a:latin typeface="Bahnschrift SemiBold SemiConden" pitchFamily="34" charset="0"/>
                        </a:rPr>
                        <a:t>34212 </a:t>
                      </a:r>
                      <a:r>
                        <a:rPr lang="en-US" sz="1400" dirty="0" err="1" smtClean="0">
                          <a:latin typeface="Bahnschrift SemiBold SemiConden" pitchFamily="34" charset="0"/>
                        </a:rPr>
                        <a:t>İstanbul</a:t>
                      </a:r>
                      <a:r>
                        <a:rPr lang="en-US" sz="1400" dirty="0" smtClean="0">
                          <a:latin typeface="Bahnschrift SemiBold SemiConden" pitchFamily="34" charset="0"/>
                        </a:rPr>
                        <a:t>, Turkey,</a:t>
                      </a:r>
                      <a:r>
                        <a:rPr lang="en-US" sz="1400" baseline="0" dirty="0" smtClean="0">
                          <a:latin typeface="Bahnschrift SemiBold SemiConden" pitchFamily="34" charset="0"/>
                        </a:rPr>
                        <a:t> </a:t>
                      </a:r>
                      <a:r>
                        <a:rPr lang="ru-RU" sz="1400" dirty="0" smtClean="0">
                          <a:latin typeface="Bahnschrift SemiBold SemiConden" pitchFamily="34" charset="0"/>
                        </a:rPr>
                        <a:t>+90 212 489 08 00</a:t>
                      </a:r>
                      <a:endParaRPr sz="1400">
                        <a:latin typeface="Bahnschrift SemiBold SemiConden" pitchFamily="3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anchor="ctr" horzOverflow="overflow"/>
                </a:tc>
              </a:tr>
              <a:tr h="453109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>
                          <a:solidFill>
                            <a:srgbClr val="4A61D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Стратегический партнер проекта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ru-RU" dirty="0" smtClean="0">
                          <a:latin typeface="Bahnschrift SemiBold SemiConden" pitchFamily="34" charset="0"/>
                        </a:rPr>
                        <a:t>ООО «Современные</a:t>
                      </a:r>
                      <a:r>
                        <a:rPr lang="ru-RU" baseline="0" dirty="0" smtClean="0">
                          <a:latin typeface="Bahnschrift SemiBold SemiConden" pitchFamily="34" charset="0"/>
                        </a:rPr>
                        <a:t> ядерные технологии».</a:t>
                      </a:r>
                      <a:endParaRPr>
                        <a:latin typeface="Bahnschrift SemiBold SemiConden" pitchFamily="34" charset="0"/>
                      </a:endParaRPr>
                    </a:p>
                  </a:txBody>
                  <a:tcPr marL="45720" marR="45720" anchor="ctr" horzOverflow="overflow"/>
                </a:tc>
              </a:tr>
              <a:tr h="70759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>
                          <a:solidFill>
                            <a:srgbClr val="4A61D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Организационно-правовая форма проекта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ru-RU" sz="1400" dirty="0" smtClean="0">
                          <a:latin typeface="Bahnschrift SemiBold SemiConden" pitchFamily="34" charset="0"/>
                          <a:ea typeface="Arial"/>
                          <a:cs typeface="Arial"/>
                          <a:sym typeface="Arial"/>
                        </a:rPr>
                        <a:t>П</a:t>
                      </a:r>
                      <a:r>
                        <a:rPr sz="1400" smtClean="0">
                          <a:latin typeface="Bahnschrift SemiBold SemiConden" pitchFamily="34" charset="0"/>
                          <a:ea typeface="Arial"/>
                          <a:cs typeface="Arial"/>
                          <a:sym typeface="Arial"/>
                        </a:rPr>
                        <a:t>редмет </a:t>
                      </a:r>
                      <a:r>
                        <a:rPr sz="1400">
                          <a:latin typeface="Bahnschrift SemiBold SemiConden" pitchFamily="34" charset="0"/>
                          <a:ea typeface="Arial"/>
                          <a:cs typeface="Arial"/>
                          <a:sym typeface="Arial"/>
                        </a:rPr>
                        <a:t>переговоров </a:t>
                      </a:r>
                      <a:r>
                        <a:rPr lang="ru-RU" sz="1400" dirty="0" smtClean="0">
                          <a:latin typeface="Bahnschrift SemiBold SemiConden" pitchFamily="34" charset="0"/>
                          <a:ea typeface="Arial"/>
                          <a:cs typeface="Arial"/>
                          <a:sym typeface="Arial"/>
                        </a:rPr>
                        <a:t>.</a:t>
                      </a:r>
                      <a:endParaRPr sz="1400">
                        <a:latin typeface="Bahnschrift SemiBold SemiConden" pitchFamily="3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anchor="ctr" horzOverflow="overflow"/>
                </a:tc>
              </a:tr>
              <a:tr h="100553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>
                          <a:solidFill>
                            <a:srgbClr val="4A61D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Минимизация рисков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>
                          <a:latin typeface="Bahnschrift SemiBold SemiConden" pitchFamily="34" charset="0"/>
                        </a:rPr>
                        <a:t>1-ый этап: создание центра протонной </a:t>
                      </a:r>
                      <a:r>
                        <a:rPr smtClean="0">
                          <a:latin typeface="Bahnschrift SemiBold SemiConden" pitchFamily="34" charset="0"/>
                        </a:rPr>
                        <a:t>терапии</a:t>
                      </a:r>
                      <a:r>
                        <a:rPr lang="ru-RU" dirty="0" smtClean="0">
                          <a:latin typeface="Bahnschrift SemiBold SemiConden" pitchFamily="34" charset="0"/>
                        </a:rPr>
                        <a:t>;</a:t>
                      </a:r>
                      <a:endParaRPr>
                        <a:latin typeface="Bahnschrift SemiBold SemiConden" pitchFamily="34" charset="0"/>
                      </a:endParaRPr>
                    </a:p>
                    <a:p>
                      <a:pPr algn="l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>
                          <a:latin typeface="Bahnschrift SemiBold SemiConden" pitchFamily="34" charset="0"/>
                        </a:rPr>
                        <a:t>2-ой этап: создание центра ионной терапии (решение по площадке</a:t>
                      </a:r>
                      <a:r>
                        <a:rPr smtClean="0">
                          <a:latin typeface="Bahnschrift SemiBold SemiConden" pitchFamily="34" charset="0"/>
                        </a:rPr>
                        <a:t>)</a:t>
                      </a:r>
                      <a:r>
                        <a:rPr lang="ru-RU" dirty="0" smtClean="0">
                          <a:latin typeface="Bahnschrift SemiBold SemiConden" pitchFamily="34" charset="0"/>
                        </a:rPr>
                        <a:t>.</a:t>
                      </a:r>
                      <a:endParaRPr>
                        <a:latin typeface="Bahnschrift SemiBold SemiConden" pitchFamily="34" charset="0"/>
                      </a:endParaRPr>
                    </a:p>
                  </a:txBody>
                  <a:tcPr marL="45720" marR="45720" anchor="ctr" horzOverflow="overflow"/>
                </a:tc>
              </a:tr>
              <a:tr h="135364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>
                          <a:solidFill>
                            <a:srgbClr val="4A61D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Концепция центра (1-ый этап)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ru-RU" dirty="0" smtClean="0">
                          <a:latin typeface="Bahnschrift SemiBold SemiConden" pitchFamily="34" charset="0"/>
                        </a:rPr>
                        <a:t>-</a:t>
                      </a:r>
                      <a:r>
                        <a:rPr smtClean="0">
                          <a:latin typeface="Bahnschrift SemiBold SemiConden" pitchFamily="34" charset="0"/>
                        </a:rPr>
                        <a:t>Тип </a:t>
                      </a:r>
                      <a:r>
                        <a:rPr>
                          <a:latin typeface="Bahnschrift SemiBold SemiConden" pitchFamily="34" charset="0"/>
                        </a:rPr>
                        <a:t>ускорителя – циклотрон или линейный </a:t>
                      </a:r>
                      <a:r>
                        <a:rPr smtClean="0">
                          <a:latin typeface="Bahnschrift SemiBold SemiConden" pitchFamily="34" charset="0"/>
                        </a:rPr>
                        <a:t>ускори</a:t>
                      </a:r>
                      <a:r>
                        <a:rPr lang="ru-RU" dirty="0" smtClean="0">
                          <a:latin typeface="Bahnschrift SemiBold SemiConden" pitchFamily="34" charset="0"/>
                        </a:rPr>
                        <a:t>т</a:t>
                      </a:r>
                      <a:r>
                        <a:rPr smtClean="0">
                          <a:latin typeface="Bahnschrift SemiBold SemiConden" pitchFamily="34" charset="0"/>
                        </a:rPr>
                        <a:t>ель </a:t>
                      </a:r>
                      <a:r>
                        <a:rPr lang="ru-RU" dirty="0" smtClean="0">
                          <a:latin typeface="Bahnschrift SemiBold SemiConden" pitchFamily="34" charset="0"/>
                        </a:rPr>
                        <a:t>(на</a:t>
                      </a:r>
                      <a:r>
                        <a:rPr smtClean="0">
                          <a:latin typeface="Bahnschrift SemiBold SemiConden" pitchFamily="34" charset="0"/>
                        </a:rPr>
                        <a:t> уточнении</a:t>
                      </a:r>
                      <a:r>
                        <a:rPr lang="ru-RU" dirty="0" smtClean="0">
                          <a:latin typeface="Bahnschrift SemiBold SemiConden" pitchFamily="34" charset="0"/>
                        </a:rPr>
                        <a:t>);</a:t>
                      </a:r>
                      <a:r>
                        <a:rPr smtClean="0">
                          <a:latin typeface="Bahnschrift SemiBold SemiConden" pitchFamily="34" charset="0"/>
                        </a:rPr>
                        <a:t> </a:t>
                      </a:r>
                      <a:endParaRPr lang="ru-RU" dirty="0" smtClean="0">
                        <a:latin typeface="Bahnschrift SemiBold SemiConden" pitchFamily="34" charset="0"/>
                      </a:endParaRPr>
                    </a:p>
                    <a:p>
                      <a:pPr algn="l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ru-RU" dirty="0" smtClean="0">
                          <a:latin typeface="Bahnschrift SemiBold SemiConden" pitchFamily="34" charset="0"/>
                        </a:rPr>
                        <a:t>-</a:t>
                      </a:r>
                      <a:r>
                        <a:rPr smtClean="0">
                          <a:latin typeface="Bahnschrift SemiBold SemiConden" pitchFamily="34" charset="0"/>
                        </a:rPr>
                        <a:t>ТЗ</a:t>
                      </a:r>
                      <a:r>
                        <a:rPr lang="ru-RU" dirty="0" smtClean="0">
                          <a:latin typeface="Bahnschrift SemiBold SemiConden" pitchFamily="34" charset="0"/>
                        </a:rPr>
                        <a:t>;</a:t>
                      </a:r>
                      <a:endParaRPr>
                        <a:latin typeface="Bahnschrift SemiBold SemiConden" pitchFamily="34" charset="0"/>
                      </a:endParaRPr>
                    </a:p>
                    <a:p>
                      <a:pPr algn="l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ru-RU" dirty="0" smtClean="0">
                          <a:latin typeface="Bahnschrift SemiBold SemiConden" pitchFamily="34" charset="0"/>
                        </a:rPr>
                        <a:t>-</a:t>
                      </a:r>
                      <a:r>
                        <a:rPr smtClean="0">
                          <a:latin typeface="Bahnschrift SemiBold SemiConden" pitchFamily="34" charset="0"/>
                        </a:rPr>
                        <a:t>Кол-во </a:t>
                      </a:r>
                      <a:r>
                        <a:rPr>
                          <a:latin typeface="Bahnschrift SemiBold SemiConden" pitchFamily="34" charset="0"/>
                        </a:rPr>
                        <a:t>процедурных – </a:t>
                      </a:r>
                      <a:r>
                        <a:rPr lang="ru-RU" dirty="0" smtClean="0">
                          <a:latin typeface="Bahnschrift SemiBold SemiConden" pitchFamily="34" charset="0"/>
                        </a:rPr>
                        <a:t>3,</a:t>
                      </a:r>
                      <a:r>
                        <a:rPr smtClean="0">
                          <a:latin typeface="Bahnschrift SemiBold SemiConden" pitchFamily="34" charset="0"/>
                        </a:rPr>
                        <a:t>но </a:t>
                      </a:r>
                      <a:r>
                        <a:rPr>
                          <a:latin typeface="Bahnschrift SemiBold SemiConden" pitchFamily="34" charset="0"/>
                        </a:rPr>
                        <a:t>с </a:t>
                      </a:r>
                      <a:r>
                        <a:rPr smtClean="0">
                          <a:latin typeface="Bahnschrift SemiBold SemiConden" pitchFamily="34" charset="0"/>
                        </a:rPr>
                        <a:t>п</a:t>
                      </a:r>
                      <a:r>
                        <a:rPr lang="ru-RU" dirty="0" smtClean="0">
                          <a:latin typeface="Bahnschrift SemiBold SemiConden" pitchFamily="34" charset="0"/>
                        </a:rPr>
                        <a:t>ос</a:t>
                      </a:r>
                      <a:r>
                        <a:rPr smtClean="0">
                          <a:latin typeface="Bahnschrift SemiBold SemiConden" pitchFamily="34" charset="0"/>
                        </a:rPr>
                        <a:t>тепе</a:t>
                      </a:r>
                      <a:r>
                        <a:rPr lang="ru-RU" dirty="0" err="1" smtClean="0">
                          <a:latin typeface="Bahnschrift SemiBold SemiConden" pitchFamily="34" charset="0"/>
                        </a:rPr>
                        <a:t>н</a:t>
                      </a:r>
                      <a:r>
                        <a:rPr smtClean="0">
                          <a:latin typeface="Bahnschrift SemiBold SemiConden" pitchFamily="34" charset="0"/>
                        </a:rPr>
                        <a:t>ным </a:t>
                      </a:r>
                      <a:r>
                        <a:rPr>
                          <a:latin typeface="Bahnschrift SemiBold SemiConden" pitchFamily="34" charset="0"/>
                        </a:rPr>
                        <a:t>запуском </a:t>
                      </a:r>
                      <a:r>
                        <a:rPr lang="ru-RU" dirty="0" smtClean="0">
                          <a:latin typeface="Bahnschrift SemiBold SemiConden" pitchFamily="34" charset="0"/>
                        </a:rPr>
                        <a:t>;</a:t>
                      </a:r>
                      <a:endParaRPr>
                        <a:latin typeface="Bahnschrift SemiBold SemiConden" pitchFamily="34" charset="0"/>
                      </a:endParaRPr>
                    </a:p>
                    <a:p>
                      <a:pPr algn="l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ru-RU" dirty="0" smtClean="0">
                          <a:latin typeface="Bahnschrift SemiBold SemiConden" pitchFamily="34" charset="0"/>
                        </a:rPr>
                        <a:t>-</a:t>
                      </a:r>
                      <a:r>
                        <a:rPr smtClean="0">
                          <a:latin typeface="Bahnschrift SemiBold SemiConden" pitchFamily="34" charset="0"/>
                        </a:rPr>
                        <a:t>Макс</a:t>
                      </a:r>
                      <a:r>
                        <a:rPr>
                          <a:latin typeface="Bahnschrift SemiBold SemiConden" pitchFamily="34" charset="0"/>
                        </a:rPr>
                        <a:t>. пропускная способность - 1100 </a:t>
                      </a:r>
                      <a:r>
                        <a:rPr smtClean="0">
                          <a:latin typeface="Bahnschrift SemiBold SemiConden" pitchFamily="34" charset="0"/>
                        </a:rPr>
                        <a:t>пациентов/год</a:t>
                      </a:r>
                      <a:r>
                        <a:rPr lang="ru-RU" dirty="0" smtClean="0">
                          <a:latin typeface="Bahnschrift SemiBold SemiConden" pitchFamily="34" charset="0"/>
                        </a:rPr>
                        <a:t>;</a:t>
                      </a:r>
                      <a:endParaRPr>
                        <a:latin typeface="Bahnschrift SemiBold SemiConden" pitchFamily="34" charset="0"/>
                      </a:endParaRPr>
                    </a:p>
                    <a:p>
                      <a:pPr algn="l">
                        <a:defRPr sz="1400">
                          <a:latin typeface="Arial"/>
                          <a:ea typeface="Arial"/>
                          <a:cs typeface="Arial"/>
                          <a:sym typeface="Arial"/>
                        </a:defRPr>
                      </a:pPr>
                      <a:r>
                        <a:rPr lang="ru-RU" dirty="0" smtClean="0">
                          <a:latin typeface="Bahnschrift SemiBold SemiConden" pitchFamily="34" charset="0"/>
                        </a:rPr>
                        <a:t>-П</a:t>
                      </a:r>
                      <a:r>
                        <a:rPr smtClean="0">
                          <a:latin typeface="Bahnschrift SemiBold SemiConden" pitchFamily="34" charset="0"/>
                        </a:rPr>
                        <a:t>ервый </a:t>
                      </a:r>
                      <a:r>
                        <a:rPr>
                          <a:latin typeface="Bahnschrift SemiBold SemiConden" pitchFamily="34" charset="0"/>
                        </a:rPr>
                        <a:t>этап 350 второй 700 и последний до </a:t>
                      </a:r>
                      <a:r>
                        <a:rPr smtClean="0">
                          <a:latin typeface="Bahnschrift SemiBold SemiConden" pitchFamily="34" charset="0"/>
                        </a:rPr>
                        <a:t>1100</a:t>
                      </a:r>
                      <a:r>
                        <a:rPr lang="ru-RU" dirty="0" smtClean="0">
                          <a:latin typeface="Bahnschrift SemiBold SemiConden" pitchFamily="34" charset="0"/>
                        </a:rPr>
                        <a:t>.</a:t>
                      </a:r>
                      <a:endParaRPr>
                        <a:latin typeface="Bahnschrift SemiBold SemiConden" pitchFamily="34" charset="0"/>
                      </a:endParaRPr>
                    </a:p>
                  </a:txBody>
                  <a:tcPr marL="45720" marR="45720" anchor="ctr" horzOverflow="overflow"/>
                </a:tc>
              </a:tr>
              <a:tr h="453109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b="1">
                          <a:solidFill>
                            <a:srgbClr val="4A61D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Производитель основного оборудования </a:t>
                      </a:r>
                    </a:p>
                  </a:txBody>
                  <a:tcPr marL="45720" marR="4572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ru-RU" sz="1400" dirty="0" smtClean="0">
                          <a:latin typeface="Bahnschrift SemiBold SemiConden" pitchFamily="34" charset="0"/>
                          <a:ea typeface="Arial"/>
                          <a:cs typeface="Arial"/>
                          <a:sym typeface="Arial"/>
                        </a:rPr>
                        <a:t>Б</a:t>
                      </a:r>
                      <a:r>
                        <a:rPr sz="1400" smtClean="0">
                          <a:latin typeface="Bahnschrift SemiBold SemiConden" pitchFamily="34" charset="0"/>
                          <a:ea typeface="Arial"/>
                          <a:cs typeface="Arial"/>
                          <a:sym typeface="Arial"/>
                        </a:rPr>
                        <a:t>удет у</a:t>
                      </a:r>
                      <a:r>
                        <a:rPr lang="ru-RU" sz="1400" dirty="0" smtClean="0">
                          <a:latin typeface="Bahnschrift SemiBold SemiConden" pitchFamily="34" charset="0"/>
                          <a:ea typeface="Arial"/>
                          <a:cs typeface="Arial"/>
                          <a:sym typeface="Arial"/>
                        </a:rPr>
                        <a:t>т</a:t>
                      </a:r>
                      <a:r>
                        <a:rPr sz="1400" smtClean="0">
                          <a:latin typeface="Bahnschrift SemiBold SemiConden" pitchFamily="34" charset="0"/>
                          <a:ea typeface="Arial"/>
                          <a:cs typeface="Arial"/>
                          <a:sym typeface="Arial"/>
                        </a:rPr>
                        <a:t>очнять</a:t>
                      </a:r>
                      <a:r>
                        <a:rPr lang="ru-RU" sz="1400" dirty="0" err="1" smtClean="0">
                          <a:latin typeface="Bahnschrift SemiBold SemiConden" pitchFamily="34" charset="0"/>
                          <a:ea typeface="Arial"/>
                          <a:cs typeface="Arial"/>
                          <a:sym typeface="Arial"/>
                        </a:rPr>
                        <a:t>ся</a:t>
                      </a:r>
                      <a:r>
                        <a:rPr lang="ru-RU" sz="1400" baseline="0" dirty="0" smtClean="0">
                          <a:latin typeface="Bahnschrift SemiBold SemiConden" pitchFamily="34" charset="0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400" smtClean="0">
                          <a:latin typeface="Bahnschrift SemiBold SemiConden" pitchFamily="34" charset="0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1400">
                          <a:latin typeface="Bahnschrift SemiBold SemiConden" pitchFamily="34" charset="0"/>
                          <a:ea typeface="Arial"/>
                          <a:cs typeface="Arial"/>
                          <a:sym typeface="Arial"/>
                        </a:rPr>
                        <a:t>с конкретизацией </a:t>
                      </a:r>
                      <a:r>
                        <a:rPr sz="1400" smtClean="0">
                          <a:latin typeface="Bahnschrift SemiBold SemiConden" pitchFamily="34" charset="0"/>
                          <a:ea typeface="Arial"/>
                          <a:cs typeface="Arial"/>
                          <a:sym typeface="Arial"/>
                        </a:rPr>
                        <a:t>ТЗ</a:t>
                      </a:r>
                      <a:r>
                        <a:rPr lang="ru-RU" sz="1400" dirty="0" smtClean="0">
                          <a:latin typeface="Bahnschrift SemiBold SemiConden" pitchFamily="34" charset="0"/>
                          <a:ea typeface="Arial"/>
                          <a:cs typeface="Arial"/>
                          <a:sym typeface="Arial"/>
                        </a:rPr>
                        <a:t>.</a:t>
                      </a:r>
                      <a:endParaRPr sz="1400">
                        <a:latin typeface="Bahnschrift SemiBold SemiConden" pitchFamily="34" charset="0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anchor="ctr" horzOverflow="overflow"/>
                </a:tc>
              </a:tr>
            </a:tbl>
          </a:graphicData>
        </a:graphic>
      </p:graphicFrame>
      <p:sp>
        <p:nvSpPr>
          <p:cNvPr id="117" name="Заголовок 1"/>
          <p:cNvSpPr txBox="1"/>
          <p:nvPr/>
        </p:nvSpPr>
        <p:spPr>
          <a:xfrm>
            <a:off x="238091" y="0"/>
            <a:ext cx="9667909" cy="387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>
              <a:lnSpc>
                <a:spcPct val="120000"/>
              </a:lnSpc>
              <a:defRPr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>
                <a:solidFill>
                  <a:schemeClr val="tx1"/>
                </a:solidFill>
                <a:latin typeface="+mn-lt"/>
              </a:rPr>
              <a:t>Центр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протон</a:t>
            </a:r>
            <a:r>
              <a:rPr smtClean="0">
                <a:solidFill>
                  <a:schemeClr val="tx1"/>
                </a:solidFill>
                <a:latin typeface="+mn-lt"/>
              </a:rPr>
              <a:t>ной </a:t>
            </a:r>
            <a:r>
              <a:rPr>
                <a:solidFill>
                  <a:schemeClr val="tx1"/>
                </a:solidFill>
                <a:latin typeface="+mn-lt"/>
              </a:rPr>
              <a:t>терапии в г.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С</a:t>
            </a:r>
            <a:r>
              <a:rPr smtClean="0">
                <a:solidFill>
                  <a:schemeClr val="tx1"/>
                </a:solidFill>
                <a:latin typeface="+mn-lt"/>
              </a:rPr>
              <a:t>там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б</a:t>
            </a:r>
            <a:r>
              <a:rPr smtClean="0">
                <a:solidFill>
                  <a:schemeClr val="tx1"/>
                </a:solidFill>
                <a:latin typeface="+mn-lt"/>
              </a:rPr>
              <a:t>ул</a:t>
            </a:r>
            <a:endParaRPr>
              <a:solidFill>
                <a:schemeClr val="tx1"/>
              </a:solidFill>
              <a:latin typeface="+mn-lt"/>
            </a:endParaRPr>
          </a:p>
        </p:txBody>
      </p:sp>
      <p:sp>
        <p:nvSpPr>
          <p:cNvPr id="118" name="Заголовок 1"/>
          <p:cNvSpPr txBox="1"/>
          <p:nvPr/>
        </p:nvSpPr>
        <p:spPr>
          <a:xfrm>
            <a:off x="0" y="714356"/>
            <a:ext cx="9906001" cy="375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lnSpc>
                <a:spcPct val="90000"/>
              </a:lnSpc>
              <a:defRPr sz="20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>
                <a:solidFill>
                  <a:srgbClr val="4A61D2"/>
                </a:solidFill>
              </a:rPr>
              <a:t>Карточка проекта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1364" y="785794"/>
            <a:ext cx="2528874" cy="428628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4A61D2"/>
                </a:solidFill>
                <a:latin typeface="Arial Black" pitchFamily="34" charset="0"/>
              </a:rPr>
              <a:t>Похожие</a:t>
            </a:r>
            <a:r>
              <a:rPr lang="ru-RU" sz="1800" dirty="0" smtClean="0">
                <a:solidFill>
                  <a:srgbClr val="4A61D2"/>
                </a:solidFill>
              </a:rPr>
              <a:t> </a:t>
            </a:r>
            <a:r>
              <a:rPr lang="ru-RU" sz="1800" dirty="0" smtClean="0">
                <a:solidFill>
                  <a:srgbClr val="4A61D2"/>
                </a:solidFill>
                <a:latin typeface="Arial Black" pitchFamily="34" charset="0"/>
              </a:rPr>
              <a:t>проекты</a:t>
            </a:r>
            <a:endParaRPr lang="ru-RU" sz="1800" dirty="0">
              <a:solidFill>
                <a:srgbClr val="4A61D2"/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8092" y="0"/>
            <a:ext cx="41825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+mn-lt"/>
              </a:rPr>
              <a:t>Центр протонной терапии в г. Стамбул</a:t>
            </a:r>
            <a:endParaRPr lang="ru-RU" sz="1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5282" y="1357298"/>
            <a:ext cx="8715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/>
              <a:t>Центр Протонной Терапии </a:t>
            </a:r>
            <a:r>
              <a:rPr lang="ru-RU" sz="1200" b="1" dirty="0" err="1" smtClean="0"/>
              <a:t>Ринекера</a:t>
            </a:r>
            <a:r>
              <a:rPr lang="ru-RU" sz="1200" b="1" dirty="0" smtClean="0"/>
              <a:t> - Мюнхен </a:t>
            </a:r>
            <a:endParaRPr lang="ru-RU" sz="1200" dirty="0" smtClean="0"/>
          </a:p>
          <a:p>
            <a:pPr algn="just"/>
            <a:r>
              <a:rPr lang="ru-RU" sz="1200" dirty="0" smtClean="0"/>
              <a:t>    Центр Протонной Терапии </a:t>
            </a:r>
            <a:r>
              <a:rPr lang="ru-RU" sz="1200" dirty="0" err="1" smtClean="0"/>
              <a:t>Ринекера</a:t>
            </a:r>
            <a:r>
              <a:rPr lang="ru-RU" sz="1200" dirty="0" smtClean="0"/>
              <a:t> (RPTC) считается первым европейским клиническим центром протонной терапии, предназначенный специально для лечения </a:t>
            </a:r>
            <a:r>
              <a:rPr lang="ru-RU" sz="1200" dirty="0" err="1" smtClean="0"/>
              <a:t>онкобольных</a:t>
            </a:r>
            <a:r>
              <a:rPr lang="ru-RU" sz="1200" dirty="0" smtClean="0"/>
              <a:t>. Архитектура строения Центра придает ему уникальный внешний вид, полностью пронизанного светом здания. Сам Центр RPTC располагается на берегу реки </a:t>
            </a:r>
            <a:r>
              <a:rPr lang="ru-RU" sz="1200" dirty="0" err="1" smtClean="0"/>
              <a:t>Изар</a:t>
            </a:r>
            <a:r>
              <a:rPr lang="ru-RU" sz="1200" dirty="0" smtClean="0"/>
              <a:t>, неподалеку от парка </a:t>
            </a:r>
            <a:r>
              <a:rPr lang="ru-RU" sz="1200" dirty="0" err="1" smtClean="0"/>
              <a:t>Изарауен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95282" y="3786190"/>
            <a:ext cx="878687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/>
              <a:t>  Центр протонной терапии в Мюнхене создан как первый центр в Европе, полностью задуманный и спроектированный только в целях лечения пациентов и не является, как другие, открытым на основе научно-исследовательского центра. Центр протонной терапии </a:t>
            </a:r>
            <a:r>
              <a:rPr lang="ru-RU" sz="1200" dirty="0" err="1" smtClean="0"/>
              <a:t>Ринекера</a:t>
            </a:r>
            <a:r>
              <a:rPr lang="ru-RU" sz="1200" dirty="0" smtClean="0"/>
              <a:t> начал свою работу в марте 2009г и является первым в Европе сертифицированным центром протонной терапии. Немецкий Центр Протонной Терапии </a:t>
            </a:r>
            <a:r>
              <a:rPr lang="ru-RU" sz="1200" dirty="0" err="1" smtClean="0"/>
              <a:t>Ринекера</a:t>
            </a:r>
            <a:r>
              <a:rPr lang="ru-RU" sz="1200" dirty="0" smtClean="0"/>
              <a:t> (ЦПТР), расположенный в Мюнхене был создан по предложению и в результате активных действий сегодняшнего руководителя данной клиники, приват-доцента, доктора медицинских наук </a:t>
            </a:r>
            <a:r>
              <a:rPr lang="ru-RU" sz="1200" dirty="0" err="1" smtClean="0"/>
              <a:t>Ганса</a:t>
            </a:r>
            <a:r>
              <a:rPr lang="ru-RU" sz="1200" dirty="0" smtClean="0"/>
              <a:t> </a:t>
            </a:r>
            <a:r>
              <a:rPr lang="ru-RU" sz="1200" dirty="0" err="1" smtClean="0"/>
              <a:t>Ринекера</a:t>
            </a:r>
            <a:r>
              <a:rPr lang="ru-RU" sz="1200" dirty="0" smtClean="0"/>
              <a:t>.</a:t>
            </a:r>
          </a:p>
          <a:p>
            <a:pPr algn="just"/>
            <a:r>
              <a:rPr lang="ru-RU" sz="1200" dirty="0" smtClean="0"/>
              <a:t>Начиная с периода марта 2009 года по настоящее время, Центр RPTC оказывает помощь, как гражданам ФРГ, так и иностранным пациентам.</a:t>
            </a:r>
          </a:p>
          <a:p>
            <a:pPr algn="just"/>
            <a:r>
              <a:rPr lang="ru-RU" sz="1200" dirty="0" smtClean="0"/>
              <a:t>ЦЕНТР располагает 5 установками, имеющих пропускную способность не менее 4000 пациентов ежегодно. Передовое оснащение ЦПТР позволяет облучать опухоли, размещенные на глубине до 38 см. В то время как другие подобные установки с меньшей энергией в 72 </a:t>
            </a:r>
            <a:r>
              <a:rPr lang="ru-RU" sz="1200" dirty="0" err="1" smtClean="0"/>
              <a:t>мега-электронвольт</a:t>
            </a:r>
            <a:r>
              <a:rPr lang="ru-RU" sz="1200" dirty="0" smtClean="0"/>
              <a:t> дают возможность для выполнения терапии лишь опухолей, доступных при меньшей глубине проницания излучения, в частности, в глазу. Такая установка есть, к примеру, в берлинском институте </a:t>
            </a:r>
            <a:r>
              <a:rPr lang="ru-RU" sz="1200" dirty="0" err="1" smtClean="0"/>
              <a:t>Хана-Мейтнер</a:t>
            </a:r>
            <a:r>
              <a:rPr lang="ru-RU" sz="1200" dirty="0" smtClean="0"/>
              <a:t>.</a:t>
            </a:r>
          </a:p>
          <a:p>
            <a:pPr algn="just"/>
            <a:r>
              <a:rPr lang="ru-RU" sz="1200" dirty="0" smtClean="0"/>
              <a:t>Так как онкология всегда пересекается одновременно с несколькими смежными направлениями медицины, в каждом индивидуальном случае для консультации вызывают соответствующих специалистов.</a:t>
            </a:r>
            <a:endParaRPr lang="ru-RU" sz="1200" dirty="0"/>
          </a:p>
        </p:txBody>
      </p:sp>
      <p:pic>
        <p:nvPicPr>
          <p:cNvPr id="15" name="Рисунок 14" descr="rpt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95678" y="2357430"/>
            <a:ext cx="2000264" cy="1332903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A5A5"/>
      </a:accent1>
      <a:accent2>
        <a:srgbClr val="7F7F7F"/>
      </a:accent2>
      <a:accent3>
        <a:srgbClr val="55CB83"/>
      </a:accent3>
      <a:accent4>
        <a:srgbClr val="494C4B"/>
      </a:accent4>
      <a:accent5>
        <a:srgbClr val="0D4053"/>
      </a:accent5>
      <a:accent6>
        <a:srgbClr val="EBEAE9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1350</TotalTime>
  <Words>1906</Words>
  <PresentationFormat>Лист A4 (210x297 мм)</PresentationFormat>
  <Paragraphs>205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Слайд 1</vt:lpstr>
      <vt:lpstr>Слайд 2</vt:lpstr>
      <vt:lpstr>Слайд 3</vt:lpstr>
      <vt:lpstr>Преимущества протонной терапии</vt:lpstr>
      <vt:lpstr>Слайд 5</vt:lpstr>
      <vt:lpstr>Слайд 6</vt:lpstr>
      <vt:lpstr>Слайд 7</vt:lpstr>
      <vt:lpstr>Слайд 8</vt:lpstr>
      <vt:lpstr>Похожие проекты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Участие клиники в проекте 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Клочкова Юлия</dc:creator>
  <cp:lastModifiedBy>Клочкова Юлия</cp:lastModifiedBy>
  <cp:revision>50</cp:revision>
  <dcterms:modified xsi:type="dcterms:W3CDTF">2019-11-27T13:23:03Z</dcterms:modified>
</cp:coreProperties>
</file>