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123"/>
  </p:notesMasterIdLst>
  <p:handoutMasterIdLst>
    <p:handoutMasterId r:id="rId124"/>
  </p:handoutMasterIdLst>
  <p:sldIdLst>
    <p:sldId id="400" r:id="rId5"/>
    <p:sldId id="257" r:id="rId6"/>
    <p:sldId id="291" r:id="rId7"/>
    <p:sldId id="258" r:id="rId8"/>
    <p:sldId id="260" r:id="rId9"/>
    <p:sldId id="276" r:id="rId10"/>
    <p:sldId id="278" r:id="rId11"/>
    <p:sldId id="271" r:id="rId12"/>
    <p:sldId id="292" r:id="rId13"/>
    <p:sldId id="279" r:id="rId14"/>
    <p:sldId id="281" r:id="rId15"/>
    <p:sldId id="282" r:id="rId16"/>
    <p:sldId id="283" r:id="rId17"/>
    <p:sldId id="284" r:id="rId18"/>
    <p:sldId id="294" r:id="rId19"/>
    <p:sldId id="285" r:id="rId20"/>
    <p:sldId id="288" r:id="rId21"/>
    <p:sldId id="289" r:id="rId22"/>
    <p:sldId id="287" r:id="rId23"/>
    <p:sldId id="290" r:id="rId24"/>
    <p:sldId id="293" r:id="rId25"/>
    <p:sldId id="295" r:id="rId26"/>
    <p:sldId id="296" r:id="rId27"/>
    <p:sldId id="297" r:id="rId28"/>
    <p:sldId id="298" r:id="rId29"/>
    <p:sldId id="304" r:id="rId30"/>
    <p:sldId id="299" r:id="rId31"/>
    <p:sldId id="300" r:id="rId32"/>
    <p:sldId id="302" r:id="rId33"/>
    <p:sldId id="303" r:id="rId34"/>
    <p:sldId id="301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5" r:id="rId45"/>
    <p:sldId id="316" r:id="rId46"/>
    <p:sldId id="314" r:id="rId47"/>
    <p:sldId id="317" r:id="rId48"/>
    <p:sldId id="318" r:id="rId49"/>
    <p:sldId id="319" r:id="rId50"/>
    <p:sldId id="321" r:id="rId51"/>
    <p:sldId id="322" r:id="rId52"/>
    <p:sldId id="320" r:id="rId53"/>
    <p:sldId id="323" r:id="rId54"/>
    <p:sldId id="324" r:id="rId55"/>
    <p:sldId id="325" r:id="rId56"/>
    <p:sldId id="326" r:id="rId57"/>
    <p:sldId id="329" r:id="rId58"/>
    <p:sldId id="327" r:id="rId59"/>
    <p:sldId id="328" r:id="rId60"/>
    <p:sldId id="330" r:id="rId61"/>
    <p:sldId id="331" r:id="rId62"/>
    <p:sldId id="332" r:id="rId63"/>
    <p:sldId id="333" r:id="rId64"/>
    <p:sldId id="334" r:id="rId65"/>
    <p:sldId id="335" r:id="rId66"/>
    <p:sldId id="336" r:id="rId67"/>
    <p:sldId id="337" r:id="rId68"/>
    <p:sldId id="338" r:id="rId69"/>
    <p:sldId id="339" r:id="rId70"/>
    <p:sldId id="346" r:id="rId71"/>
    <p:sldId id="340" r:id="rId72"/>
    <p:sldId id="341" r:id="rId73"/>
    <p:sldId id="342" r:id="rId74"/>
    <p:sldId id="343" r:id="rId75"/>
    <p:sldId id="344" r:id="rId76"/>
    <p:sldId id="345" r:id="rId77"/>
    <p:sldId id="347" r:id="rId78"/>
    <p:sldId id="348" r:id="rId79"/>
    <p:sldId id="349" r:id="rId80"/>
    <p:sldId id="351" r:id="rId81"/>
    <p:sldId id="352" r:id="rId82"/>
    <p:sldId id="350" r:id="rId83"/>
    <p:sldId id="353" r:id="rId84"/>
    <p:sldId id="354" r:id="rId85"/>
    <p:sldId id="355" r:id="rId86"/>
    <p:sldId id="357" r:id="rId87"/>
    <p:sldId id="358" r:id="rId88"/>
    <p:sldId id="356" r:id="rId89"/>
    <p:sldId id="359" r:id="rId90"/>
    <p:sldId id="360" r:id="rId91"/>
    <p:sldId id="361" r:id="rId92"/>
    <p:sldId id="362" r:id="rId93"/>
    <p:sldId id="363" r:id="rId94"/>
    <p:sldId id="364" r:id="rId95"/>
    <p:sldId id="365" r:id="rId96"/>
    <p:sldId id="366" r:id="rId97"/>
    <p:sldId id="367" r:id="rId98"/>
    <p:sldId id="369" r:id="rId99"/>
    <p:sldId id="370" r:id="rId100"/>
    <p:sldId id="368" r:id="rId101"/>
    <p:sldId id="371" r:id="rId102"/>
    <p:sldId id="372" r:id="rId103"/>
    <p:sldId id="373" r:id="rId104"/>
    <p:sldId id="375" r:id="rId105"/>
    <p:sldId id="376" r:id="rId106"/>
    <p:sldId id="374" r:id="rId107"/>
    <p:sldId id="377" r:id="rId108"/>
    <p:sldId id="378" r:id="rId109"/>
    <p:sldId id="379" r:id="rId110"/>
    <p:sldId id="381" r:id="rId111"/>
    <p:sldId id="382" r:id="rId112"/>
    <p:sldId id="380" r:id="rId113"/>
    <p:sldId id="383" r:id="rId114"/>
    <p:sldId id="395" r:id="rId115"/>
    <p:sldId id="397" r:id="rId116"/>
    <p:sldId id="398" r:id="rId117"/>
    <p:sldId id="391" r:id="rId118"/>
    <p:sldId id="389" r:id="rId119"/>
    <p:sldId id="392" r:id="rId120"/>
    <p:sldId id="394" r:id="rId121"/>
    <p:sldId id="396" r:id="rId122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292E"/>
    <a:srgbClr val="291517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2DE63D5-997A-4646-A377-4702673A728D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95" autoAdjust="0"/>
    <p:restoredTop sz="95736" autoAdjust="0"/>
  </p:normalViewPr>
  <p:slideViewPr>
    <p:cSldViewPr snapToGrid="0">
      <p:cViewPr>
        <p:scale>
          <a:sx n="100" d="100"/>
          <a:sy n="100" d="100"/>
        </p:scale>
        <p:origin x="708" y="3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4" d="100"/>
          <a:sy n="74" d="100"/>
        </p:scale>
        <p:origin x="332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notesMaster" Target="notesMasters/notesMaster1.xml"/><Relationship Id="rId128" Type="http://schemas.openxmlformats.org/officeDocument/2006/relationships/theme" Target="theme/theme1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handoutMaster" Target="handoutMasters/handoutMaster1.xml"/><Relationship Id="rId129" Type="http://schemas.openxmlformats.org/officeDocument/2006/relationships/tableStyles" Target="tableStyles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commentAuthors" Target="commentAuthor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42A70936-F116-402D-B40E-FA07F69C81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357DC11-F831-449C-ADEB-077CA72462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E0070C-37B4-449D-86BF-E4931F16635D}" type="datetime1">
              <a:rPr lang="ru-RU" smtClean="0"/>
              <a:t>09.04.2021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955BB2D-59EC-48D8-AE8C-86817B8A9CE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2E6234F-8955-40F7-A434-EED4ABD6D5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E59A75-79D7-4EDD-82CB-5414B3B1D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1858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54AC323-B726-4D2A-939E-BBCDB67E5B76}" type="datetime1">
              <a:rPr lang="ru-RU" noProof="0" smtClean="0"/>
              <a:t>09.04.2021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60C6D3C-9EB0-4F2C-9026-3887D1CDB44E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377631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551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82711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100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587380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101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636906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102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37149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103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61571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104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71102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105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682596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106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144885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107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321558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108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38060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109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277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622373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110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205647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111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747188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112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593429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113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775449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114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120250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115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425256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116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648558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117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900833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118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279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993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083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9412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473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0425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9339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3008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680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6499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4040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9932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9247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8627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6753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3289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2428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5292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7398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201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4220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3749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3954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5494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3939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6091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5062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18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031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215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260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8918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4070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2032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728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5586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5211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2932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3216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44747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2875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460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87239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1021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3813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55458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4692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60450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13063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29940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54888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34509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635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16294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32095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95821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8381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93405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38993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92770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89189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36936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6243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521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63756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88723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89253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60018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76061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98575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50601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87702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14878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56436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996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71622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51029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61986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02355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99481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53053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06075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88664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99382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88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73244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162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42987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90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98330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91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20643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92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25509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93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16277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94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19910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95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78956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96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6559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97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91412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98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09034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60C6D3C-9EB0-4F2C-9026-3887D1CDB44E}" type="slidenum">
              <a:rPr lang="ru-RU" smtClean="0"/>
              <a:t>99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291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>
            <a:extLst>
              <a:ext uri="{FF2B5EF4-FFF2-40B4-BE49-F238E27FC236}">
                <a16:creationId xmlns:a16="http://schemas.microsoft.com/office/drawing/2014/main" id="{48D39141-3E8E-4545-90DB-291A0E5F13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lIns="612000" tIns="0" rtlCol="0" anchor="ctr"/>
          <a:lstStyle>
            <a:lvl1pPr marL="0" indent="0" algn="l">
              <a:lnSpc>
                <a:spcPct val="100000"/>
              </a:lnSpc>
              <a:buNone/>
              <a:defRPr sz="12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Перетащите сюда </a:t>
            </a:r>
            <a:br>
              <a:rPr lang="ru-RU" noProof="0"/>
            </a:br>
            <a:r>
              <a:rPr lang="ru-RU" noProof="0"/>
              <a:t>свою фоновую фотографию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AD90A062-54B3-47F2-9D6A-5BC9575208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0" y="0"/>
            <a:ext cx="9672000" cy="6857999"/>
          </a:xfrm>
          <a:solidFill>
            <a:schemeClr val="tx2">
              <a:alpha val="70000"/>
            </a:schemeClr>
          </a:solidFill>
        </p:spPr>
        <p:txBody>
          <a:bodyPr lIns="1116000" rIns="180000" rtlCol="0" anchor="ctr"/>
          <a:lstStyle>
            <a:lvl1pPr algn="l">
              <a:defRPr sz="50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id="{35C97F3D-57FA-4E82-9EEC-E93088055A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000" y="4276447"/>
            <a:ext cx="5161550" cy="620016"/>
          </a:xfr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</p:spPr>
        <p:txBody>
          <a:bodyPr lIns="144000" rtlCol="0" anchor="ctr"/>
          <a:lstStyle>
            <a:lvl1pPr marL="0" indent="0" algn="l">
              <a:buNone/>
              <a:defRPr sz="2400" b="1" i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E31775C8-C7F0-4EC5-A9C0-53AE3A0C5F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00000" y="6262080"/>
            <a:ext cx="7560000" cy="360000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9E8B0AE2-DA19-49E2-AC81-5272385D30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4234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3">
            <a:extLst>
              <a:ext uri="{FF2B5EF4-FFF2-40B4-BE49-F238E27FC236}">
                <a16:creationId xmlns:a16="http://schemas.microsoft.com/office/drawing/2014/main" id="{6A395197-9758-40F0-B747-F8B134C175EB}"/>
              </a:ext>
            </a:extLst>
          </p:cNvPr>
          <p:cNvSpPr txBox="1">
            <a:spLocks/>
          </p:cNvSpPr>
          <p:nvPr userDrawn="1"/>
        </p:nvSpPr>
        <p:spPr>
          <a:xfrm>
            <a:off x="0" y="-436"/>
            <a:ext cx="12192000" cy="6858436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76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Tx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Courier New" panose="02070309020205020404" pitchFamily="49" charset="0"/>
              <a:buChar char="o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06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ru-RU" noProof="0"/>
          </a:p>
        </p:txBody>
      </p:sp>
      <p:sp>
        <p:nvSpPr>
          <p:cNvPr id="19" name="Полилиния: Фигура 18">
            <a:extLst>
              <a:ext uri="{FF2B5EF4-FFF2-40B4-BE49-F238E27FC236}">
                <a16:creationId xmlns:a16="http://schemas.microsoft.com/office/drawing/2014/main" id="{78907576-77BD-4FD0-A9FE-48D249CB435B}"/>
              </a:ext>
            </a:extLst>
          </p:cNvPr>
          <p:cNvSpPr/>
          <p:nvPr userDrawn="1"/>
        </p:nvSpPr>
        <p:spPr>
          <a:xfrm rot="5400000">
            <a:off x="6963000" y="1629000"/>
            <a:ext cx="6858000" cy="3600000"/>
          </a:xfrm>
          <a:custGeom>
            <a:avLst/>
            <a:gdLst>
              <a:gd name="connsiteX0" fmla="*/ 0 w 6858000"/>
              <a:gd name="connsiteY0" fmla="*/ 3600000 h 3600000"/>
              <a:gd name="connsiteX1" fmla="*/ 0 w 6858000"/>
              <a:gd name="connsiteY1" fmla="*/ 0 h 3600000"/>
              <a:gd name="connsiteX2" fmla="*/ 0 w 6858000"/>
              <a:gd name="connsiteY2" fmla="*/ 0 h 3600000"/>
              <a:gd name="connsiteX3" fmla="*/ 180000 w 6858000"/>
              <a:gd name="connsiteY3" fmla="*/ 0 h 3600000"/>
              <a:gd name="connsiteX4" fmla="*/ 6678000 w 6858000"/>
              <a:gd name="connsiteY4" fmla="*/ 0 h 3600000"/>
              <a:gd name="connsiteX5" fmla="*/ 6858000 w 6858000"/>
              <a:gd name="connsiteY5" fmla="*/ 0 h 3600000"/>
              <a:gd name="connsiteX6" fmla="*/ 6858000 w 6858000"/>
              <a:gd name="connsiteY6" fmla="*/ 180000 h 3600000"/>
              <a:gd name="connsiteX7" fmla="*/ 6858000 w 6858000"/>
              <a:gd name="connsiteY7" fmla="*/ 3600000 h 3600000"/>
              <a:gd name="connsiteX8" fmla="*/ 6678000 w 6858000"/>
              <a:gd name="connsiteY8" fmla="*/ 3600000 h 3600000"/>
              <a:gd name="connsiteX9" fmla="*/ 6678000 w 6858000"/>
              <a:gd name="connsiteY9" fmla="*/ 180000 h 3600000"/>
              <a:gd name="connsiteX10" fmla="*/ 180000 w 6858000"/>
              <a:gd name="connsiteY10" fmla="*/ 180000 h 3600000"/>
              <a:gd name="connsiteX11" fmla="*/ 180000 w 6858000"/>
              <a:gd name="connsiteY11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3600000">
                <a:moveTo>
                  <a:pt x="0" y="3600000"/>
                </a:moveTo>
                <a:lnTo>
                  <a:pt x="0" y="0"/>
                </a:lnTo>
                <a:lnTo>
                  <a:pt x="0" y="0"/>
                </a:lnTo>
                <a:lnTo>
                  <a:pt x="180000" y="0"/>
                </a:lnTo>
                <a:lnTo>
                  <a:pt x="6678000" y="0"/>
                </a:lnTo>
                <a:lnTo>
                  <a:pt x="6858000" y="0"/>
                </a:lnTo>
                <a:lnTo>
                  <a:pt x="6858000" y="180000"/>
                </a:lnTo>
                <a:lnTo>
                  <a:pt x="6858000" y="3600000"/>
                </a:lnTo>
                <a:lnTo>
                  <a:pt x="6678000" y="3600000"/>
                </a:lnTo>
                <a:lnTo>
                  <a:pt x="6678000" y="180000"/>
                </a:lnTo>
                <a:lnTo>
                  <a:pt x="180000" y="180000"/>
                </a:lnTo>
                <a:lnTo>
                  <a:pt x="180000" y="360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A557D1A2-E2DD-4CD8-B7DB-2864D4A97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8" name="Номер слайда 7">
            <a:extLst>
              <a:ext uri="{FF2B5EF4-FFF2-40B4-BE49-F238E27FC236}">
                <a16:creationId xmlns:a16="http://schemas.microsoft.com/office/drawing/2014/main" id="{86B08B7A-4219-4973-8C9B-BF5BCC644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30C70C-09F9-40EE-9A89-ED9A5DCFD9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03794" y="3407563"/>
            <a:ext cx="2034138" cy="245885"/>
          </a:xfrm>
        </p:spPr>
        <p:txBody>
          <a:bodyPr lIns="0" rtlCol="0" anchor="ctr"/>
          <a:lstStyle>
            <a:lvl1pPr marL="0" indent="0" algn="ctr">
              <a:buClr>
                <a:schemeClr val="accent2"/>
              </a:buClr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Роль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278D9ACA-AB64-4D04-A5E0-23AC8B81EC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03794" y="3005055"/>
            <a:ext cx="2034138" cy="360445"/>
          </a:xfrm>
          <a:solidFill>
            <a:schemeClr val="tx2"/>
          </a:solidFill>
        </p:spPr>
        <p:txBody>
          <a:bodyPr lIns="0" rtlCol="0" anchor="ctr"/>
          <a:lstStyle>
            <a:lvl1pPr marL="0" indent="0" algn="ctr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Полное имя</a:t>
            </a: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F3B4EB62-0A18-46F9-98F0-E8FC5EBAF3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66363" y="3407563"/>
            <a:ext cx="2034138" cy="245885"/>
          </a:xfrm>
        </p:spPr>
        <p:txBody>
          <a:bodyPr lIns="0" rtlCol="0" anchor="ctr"/>
          <a:lstStyle>
            <a:lvl1pPr marL="0" indent="0" algn="ctr">
              <a:buClr>
                <a:schemeClr val="accent2"/>
              </a:buClr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Роль</a:t>
            </a:r>
          </a:p>
        </p:txBody>
      </p:sp>
      <p:sp>
        <p:nvSpPr>
          <p:cNvPr id="16" name="Текст 12">
            <a:extLst>
              <a:ext uri="{FF2B5EF4-FFF2-40B4-BE49-F238E27FC236}">
                <a16:creationId xmlns:a16="http://schemas.microsoft.com/office/drawing/2014/main" id="{A3B2D4DF-9952-49C7-B850-559AD0DF27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66363" y="3005055"/>
            <a:ext cx="2034138" cy="360445"/>
          </a:xfrm>
          <a:solidFill>
            <a:schemeClr val="tx2"/>
          </a:solidFill>
        </p:spPr>
        <p:txBody>
          <a:bodyPr lIns="0" rtlCol="0" anchor="ctr"/>
          <a:lstStyle>
            <a:lvl1pPr marL="0" indent="0" algn="ctr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Полное имя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BCE373B8-7ADE-4DC4-9900-59147BFA16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28931" y="3407563"/>
            <a:ext cx="2034138" cy="245885"/>
          </a:xfrm>
        </p:spPr>
        <p:txBody>
          <a:bodyPr lIns="0" rtlCol="0" anchor="ctr"/>
          <a:lstStyle>
            <a:lvl1pPr marL="0" indent="0" algn="ctr">
              <a:buClr>
                <a:schemeClr val="accent2"/>
              </a:buClr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Роль</a:t>
            </a:r>
          </a:p>
        </p:txBody>
      </p:sp>
      <p:sp>
        <p:nvSpPr>
          <p:cNvPr id="18" name="Текст 12">
            <a:extLst>
              <a:ext uri="{FF2B5EF4-FFF2-40B4-BE49-F238E27FC236}">
                <a16:creationId xmlns:a16="http://schemas.microsoft.com/office/drawing/2014/main" id="{28F027FF-E9AF-4E49-AC44-48D21AD761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28931" y="3005055"/>
            <a:ext cx="2034138" cy="360445"/>
          </a:xfrm>
          <a:solidFill>
            <a:schemeClr val="tx2"/>
          </a:solidFill>
        </p:spPr>
        <p:txBody>
          <a:bodyPr lIns="0" rtlCol="0" anchor="ctr"/>
          <a:lstStyle>
            <a:lvl1pPr marL="0" indent="0" algn="ctr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Полное имя</a:t>
            </a:r>
          </a:p>
        </p:txBody>
      </p:sp>
      <p:sp>
        <p:nvSpPr>
          <p:cNvPr id="29" name="Рисунок 25">
            <a:extLst>
              <a:ext uri="{FF2B5EF4-FFF2-40B4-BE49-F238E27FC236}">
                <a16:creationId xmlns:a16="http://schemas.microsoft.com/office/drawing/2014/main" id="{8989EC4C-4E3F-457F-8CF6-8A88DE68A93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867711" y="1648853"/>
            <a:ext cx="906304" cy="1206290"/>
          </a:xfrm>
        </p:spPr>
        <p:txBody>
          <a:bodyPr rtlCol="0"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30" name="Рисунок 25">
            <a:extLst>
              <a:ext uri="{FF2B5EF4-FFF2-40B4-BE49-F238E27FC236}">
                <a16:creationId xmlns:a16="http://schemas.microsoft.com/office/drawing/2014/main" id="{67FB2730-3D12-4D72-AE64-AC3955C5CD9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280" y="1648853"/>
            <a:ext cx="906304" cy="1206290"/>
          </a:xfrm>
        </p:spPr>
        <p:txBody>
          <a:bodyPr rtlCol="0"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31" name="Рисунок 25">
            <a:extLst>
              <a:ext uri="{FF2B5EF4-FFF2-40B4-BE49-F238E27FC236}">
                <a16:creationId xmlns:a16="http://schemas.microsoft.com/office/drawing/2014/main" id="{4F2BB90C-4866-4DB3-B05C-0BB7DBFF8EA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392848" y="1648853"/>
            <a:ext cx="906304" cy="1206290"/>
          </a:xfrm>
        </p:spPr>
        <p:txBody>
          <a:bodyPr rtlCol="0"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2" name="Текст 4">
            <a:extLst>
              <a:ext uri="{FF2B5EF4-FFF2-40B4-BE49-F238E27FC236}">
                <a16:creationId xmlns:a16="http://schemas.microsoft.com/office/drawing/2014/main" id="{FE407FE5-15DF-40F7-B14C-0A04CC30CD6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03794" y="5736658"/>
            <a:ext cx="2034138" cy="245885"/>
          </a:xfrm>
        </p:spPr>
        <p:txBody>
          <a:bodyPr lIns="0" rtlCol="0" anchor="ctr"/>
          <a:lstStyle>
            <a:lvl1pPr marL="0" indent="0" algn="ctr">
              <a:buClr>
                <a:schemeClr val="accent2"/>
              </a:buClr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Роль</a:t>
            </a:r>
          </a:p>
        </p:txBody>
      </p:sp>
      <p:sp>
        <p:nvSpPr>
          <p:cNvPr id="23" name="Текст 12">
            <a:extLst>
              <a:ext uri="{FF2B5EF4-FFF2-40B4-BE49-F238E27FC236}">
                <a16:creationId xmlns:a16="http://schemas.microsoft.com/office/drawing/2014/main" id="{7DD73F77-2E6A-450D-B4AF-8643D8AE1EC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03794" y="5334150"/>
            <a:ext cx="2034138" cy="360445"/>
          </a:xfrm>
          <a:solidFill>
            <a:schemeClr val="tx2"/>
          </a:solidFill>
        </p:spPr>
        <p:txBody>
          <a:bodyPr lIns="0" rtlCol="0" anchor="ctr"/>
          <a:lstStyle>
            <a:lvl1pPr marL="0" indent="0" algn="ctr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Полное имя</a:t>
            </a:r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7F1CAED2-2A78-4780-A303-060C24C5652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66363" y="5736658"/>
            <a:ext cx="2034138" cy="245885"/>
          </a:xfrm>
        </p:spPr>
        <p:txBody>
          <a:bodyPr lIns="0" rtlCol="0" anchor="ctr"/>
          <a:lstStyle>
            <a:lvl1pPr marL="0" indent="0" algn="ctr">
              <a:buClr>
                <a:schemeClr val="accent2"/>
              </a:buClr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Роль</a:t>
            </a:r>
          </a:p>
        </p:txBody>
      </p:sp>
      <p:sp>
        <p:nvSpPr>
          <p:cNvPr id="27" name="Текст 12">
            <a:extLst>
              <a:ext uri="{FF2B5EF4-FFF2-40B4-BE49-F238E27FC236}">
                <a16:creationId xmlns:a16="http://schemas.microsoft.com/office/drawing/2014/main" id="{4E77CA0B-49F8-4EE9-84A7-AB28FD1CC1E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66363" y="5334150"/>
            <a:ext cx="2034138" cy="360445"/>
          </a:xfrm>
          <a:solidFill>
            <a:schemeClr val="tx2"/>
          </a:solidFill>
        </p:spPr>
        <p:txBody>
          <a:bodyPr lIns="0" rtlCol="0" anchor="ctr"/>
          <a:lstStyle>
            <a:lvl1pPr marL="0" indent="0" algn="ctr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Полное имя</a:t>
            </a:r>
          </a:p>
        </p:txBody>
      </p:sp>
      <p:sp>
        <p:nvSpPr>
          <p:cNvPr id="28" name="Текст 4">
            <a:extLst>
              <a:ext uri="{FF2B5EF4-FFF2-40B4-BE49-F238E27FC236}">
                <a16:creationId xmlns:a16="http://schemas.microsoft.com/office/drawing/2014/main" id="{5D4F2294-CE3A-4705-BCB3-C5DAFA373C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28931" y="5736658"/>
            <a:ext cx="2034138" cy="245885"/>
          </a:xfrm>
        </p:spPr>
        <p:txBody>
          <a:bodyPr lIns="0" rtlCol="0" anchor="ctr"/>
          <a:lstStyle>
            <a:lvl1pPr marL="0" indent="0" algn="ctr">
              <a:buClr>
                <a:schemeClr val="accent2"/>
              </a:buClr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Роль</a:t>
            </a:r>
          </a:p>
        </p:txBody>
      </p:sp>
      <p:sp>
        <p:nvSpPr>
          <p:cNvPr id="32" name="Текст 12">
            <a:extLst>
              <a:ext uri="{FF2B5EF4-FFF2-40B4-BE49-F238E27FC236}">
                <a16:creationId xmlns:a16="http://schemas.microsoft.com/office/drawing/2014/main" id="{7B49F9AF-7698-444D-8D12-FA0B6A713E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28931" y="5334150"/>
            <a:ext cx="2034138" cy="360445"/>
          </a:xfrm>
          <a:solidFill>
            <a:schemeClr val="tx2"/>
          </a:solidFill>
        </p:spPr>
        <p:txBody>
          <a:bodyPr lIns="0" rtlCol="0" anchor="ctr"/>
          <a:lstStyle>
            <a:lvl1pPr marL="0" indent="0" algn="ctr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Полное имя</a:t>
            </a:r>
          </a:p>
        </p:txBody>
      </p:sp>
      <p:sp>
        <p:nvSpPr>
          <p:cNvPr id="33" name="Рисунок 25">
            <a:extLst>
              <a:ext uri="{FF2B5EF4-FFF2-40B4-BE49-F238E27FC236}">
                <a16:creationId xmlns:a16="http://schemas.microsoft.com/office/drawing/2014/main" id="{6057C2E9-1501-4819-B77D-23A0268DB0F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867711" y="3977948"/>
            <a:ext cx="906304" cy="1206290"/>
          </a:xfrm>
        </p:spPr>
        <p:txBody>
          <a:bodyPr rtlCol="0"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34" name="Рисунок 25">
            <a:extLst>
              <a:ext uri="{FF2B5EF4-FFF2-40B4-BE49-F238E27FC236}">
                <a16:creationId xmlns:a16="http://schemas.microsoft.com/office/drawing/2014/main" id="{C77B8544-1CEE-4ED4-89E8-ED042673804D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630280" y="3977948"/>
            <a:ext cx="906304" cy="1206290"/>
          </a:xfrm>
        </p:spPr>
        <p:txBody>
          <a:bodyPr rtlCol="0"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35" name="Рисунок 25">
            <a:extLst>
              <a:ext uri="{FF2B5EF4-FFF2-40B4-BE49-F238E27FC236}">
                <a16:creationId xmlns:a16="http://schemas.microsoft.com/office/drawing/2014/main" id="{E1131D92-0382-469E-A358-A2EC5FDCCF32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392848" y="3977948"/>
            <a:ext cx="906304" cy="1206290"/>
          </a:xfrm>
        </p:spPr>
        <p:txBody>
          <a:bodyPr rtlCol="0"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C0EBF36-B9CA-4962-B198-27B56B54E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92197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численные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74D42A7-FF15-4C9E-9657-33DD5BC539DA}"/>
              </a:ext>
            </a:extLst>
          </p:cNvPr>
          <p:cNvSpPr/>
          <p:nvPr userDrawn="1"/>
        </p:nvSpPr>
        <p:spPr>
          <a:xfrm>
            <a:off x="180000" y="179109"/>
            <a:ext cx="11832000" cy="65139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4FA555C0-B108-4047-8AFF-82E05F0734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1405643"/>
            <a:ext cx="7559675" cy="360000"/>
          </a:xfrm>
        </p:spPr>
        <p:txBody>
          <a:bodyPr rtlCol="0"/>
          <a:lstStyle>
            <a:lvl1pPr marL="0" indent="0"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DF797B74-E645-46F4-8F77-49AF7F0D4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5EAA7C-AE70-48A8-B582-013424EB9C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95500" y="1992933"/>
            <a:ext cx="9388499" cy="10953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A557D1A2-E2DD-4CD8-B7DB-2864D4A97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8" name="Номер слайда 7">
            <a:extLst>
              <a:ext uri="{FF2B5EF4-FFF2-40B4-BE49-F238E27FC236}">
                <a16:creationId xmlns:a16="http://schemas.microsoft.com/office/drawing/2014/main" id="{86B08B7A-4219-4973-8C9B-BF5BCC644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A98EA298-DD21-4B69-8125-094245EDF7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4213" y="1992934"/>
            <a:ext cx="1095375" cy="1095375"/>
          </a:xfrm>
        </p:spPr>
        <p:txBody>
          <a:bodyPr rtlCol="0" anchor="ctr"/>
          <a:lstStyle>
            <a:lvl1pPr marL="0" indent="0" algn="ctr">
              <a:buNone/>
              <a:defRPr sz="1050" i="1"/>
            </a:lvl1pPr>
          </a:lstStyle>
          <a:p>
            <a:pPr rtl="0"/>
            <a:r>
              <a:rPr lang="ru-RU" noProof="0"/>
              <a:t>Разместите</a:t>
            </a:r>
            <a:br>
              <a:rPr lang="ru-RU" noProof="0"/>
            </a:br>
            <a:r>
              <a:rPr lang="ru-RU" noProof="0"/>
              <a:t>здесь изображение или логотип</a:t>
            </a:r>
          </a:p>
        </p:txBody>
      </p:sp>
      <p:sp>
        <p:nvSpPr>
          <p:cNvPr id="12" name="Рисунок 10">
            <a:extLst>
              <a:ext uri="{FF2B5EF4-FFF2-40B4-BE49-F238E27FC236}">
                <a16:creationId xmlns:a16="http://schemas.microsoft.com/office/drawing/2014/main" id="{4C93EFCC-1E62-4200-9E96-2476EE2581B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4213" y="3431134"/>
            <a:ext cx="1095375" cy="1095375"/>
          </a:xfrm>
        </p:spPr>
        <p:txBody>
          <a:bodyPr rtlCol="0" anchor="ctr"/>
          <a:lstStyle>
            <a:lvl1pPr marL="0" indent="0" algn="ctr">
              <a:buNone/>
              <a:defRPr sz="1050" i="1"/>
            </a:lvl1pPr>
          </a:lstStyle>
          <a:p>
            <a:pPr rtl="0"/>
            <a:r>
              <a:rPr lang="ru-RU" noProof="0"/>
              <a:t>Разместите</a:t>
            </a:r>
            <a:br>
              <a:rPr lang="ru-RU" noProof="0"/>
            </a:br>
            <a:r>
              <a:rPr lang="ru-RU" noProof="0"/>
              <a:t>здесь изображение или логотип</a:t>
            </a:r>
          </a:p>
        </p:txBody>
      </p:sp>
      <p:sp>
        <p:nvSpPr>
          <p:cNvPr id="13" name="Рисунок 10">
            <a:extLst>
              <a:ext uri="{FF2B5EF4-FFF2-40B4-BE49-F238E27FC236}">
                <a16:creationId xmlns:a16="http://schemas.microsoft.com/office/drawing/2014/main" id="{8741D874-BD81-4469-AA1C-32517FD7C37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4213" y="4869334"/>
            <a:ext cx="1095375" cy="1095375"/>
          </a:xfrm>
        </p:spPr>
        <p:txBody>
          <a:bodyPr rtlCol="0" anchor="ctr"/>
          <a:lstStyle>
            <a:lvl1pPr marL="0" indent="0" algn="ctr">
              <a:buNone/>
              <a:defRPr sz="1050" i="1"/>
            </a:lvl1pPr>
          </a:lstStyle>
          <a:p>
            <a:pPr rtl="0"/>
            <a:r>
              <a:rPr lang="ru-RU" noProof="0"/>
              <a:t>Разместите</a:t>
            </a:r>
            <a:br>
              <a:rPr lang="ru-RU" noProof="0"/>
            </a:br>
            <a:r>
              <a:rPr lang="ru-RU" noProof="0"/>
              <a:t>здесь изображение или логотип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CFB0B599-DDEF-43E9-A07F-FC328C595BCE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095500" y="3422739"/>
            <a:ext cx="9388499" cy="10953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63FF0857-6431-48DC-BE82-9A93C55CEFB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095500" y="4867850"/>
            <a:ext cx="9388499" cy="10953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ru-RU" noProof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119471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74D42A7-FF15-4C9E-9657-33DD5BC539DA}"/>
              </a:ext>
            </a:extLst>
          </p:cNvPr>
          <p:cNvSpPr/>
          <p:nvPr userDrawn="1"/>
        </p:nvSpPr>
        <p:spPr>
          <a:xfrm>
            <a:off x="180000" y="179109"/>
            <a:ext cx="11832000" cy="65139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4FA555C0-B108-4047-8AFF-82E05F0734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1405643"/>
            <a:ext cx="7559675" cy="360000"/>
          </a:xfrm>
        </p:spPr>
        <p:txBody>
          <a:bodyPr rtlCol="0"/>
          <a:lstStyle>
            <a:lvl1pPr marL="0" indent="0"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797B74-E645-46F4-8F77-49AF7F0D4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>
            <a:extLst>
              <a:ext uri="{FF2B5EF4-FFF2-40B4-BE49-F238E27FC236}">
                <a16:creationId xmlns:a16="http://schemas.microsoft.com/office/drawing/2014/main" id="{2E5EAA7C-AE70-48A8-B582-013424EB9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A557D1A2-E2DD-4CD8-B7DB-2864D4A97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8" name="Номер слайда 7">
            <a:extLst>
              <a:ext uri="{FF2B5EF4-FFF2-40B4-BE49-F238E27FC236}">
                <a16:creationId xmlns:a16="http://schemas.microsoft.com/office/drawing/2014/main" id="{86B08B7A-4219-4973-8C9B-BF5BCC644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41740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за внимание!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>
            <a:extLst>
              <a:ext uri="{FF2B5EF4-FFF2-40B4-BE49-F238E27FC236}">
                <a16:creationId xmlns:a16="http://schemas.microsoft.com/office/drawing/2014/main" id="{48D39141-3E8E-4545-90DB-291A0E5F13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lIns="0" tIns="0" rIns="612000" rtlCol="0" anchor="ctr"/>
          <a:lstStyle>
            <a:lvl1pPr marL="0" indent="0" algn="r">
              <a:lnSpc>
                <a:spcPct val="100000"/>
              </a:lnSpc>
              <a:buNone/>
              <a:defRPr sz="12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Перетащите сюда </a:t>
            </a:r>
            <a:br>
              <a:rPr lang="ru-RU" noProof="0"/>
            </a:br>
            <a:r>
              <a:rPr lang="ru-RU" noProof="0"/>
              <a:t>свою фоновую фотографию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90A062-54B3-47F2-9D6A-5BC9575208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0"/>
            <a:ext cx="9672000" cy="6857999"/>
          </a:xfrm>
          <a:solidFill>
            <a:schemeClr val="tx2">
              <a:alpha val="70000"/>
            </a:schemeClr>
          </a:solidFill>
        </p:spPr>
        <p:txBody>
          <a:bodyPr lIns="1116000" rIns="180000" bIns="756000" rtlCol="0" anchor="ctr"/>
          <a:lstStyle>
            <a:lvl1pPr algn="l">
              <a:lnSpc>
                <a:spcPct val="65000"/>
              </a:lnSpc>
              <a:defRPr sz="88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Спасибо </a:t>
            </a:r>
            <a:br>
              <a:rPr lang="ru-RU" noProof="0"/>
            </a:br>
            <a:r>
              <a:rPr lang="ru-RU" noProof="0"/>
              <a:t>за внимание!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D49FD1A9-E34B-4888-90DE-493861AD75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17700" y="4508500"/>
            <a:ext cx="3314700" cy="330200"/>
          </a:xfrm>
        </p:spPr>
        <p:txBody>
          <a:bodyPr rtlCol="0" anchor="t"/>
          <a:lstStyle>
            <a:lvl1pPr marL="0" indent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447675" indent="0">
              <a:buNone/>
              <a:defRPr>
                <a:solidFill>
                  <a:schemeClr val="accent1"/>
                </a:solidFill>
              </a:defRPr>
            </a:lvl3pPr>
            <a:lvl4pPr marL="628650" indent="0">
              <a:buNone/>
              <a:defRPr>
                <a:solidFill>
                  <a:schemeClr val="accent1"/>
                </a:solidFill>
              </a:defRPr>
            </a:lvl4pPr>
            <a:lvl5pPr marL="809625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ru-RU" noProof="0"/>
              <a:t>Полное имя</a:t>
            </a:r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id="{3452AC72-D893-4C1A-83BD-9930164D89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7700" y="5180023"/>
            <a:ext cx="3314700" cy="205029"/>
          </a:xfrm>
          <a:ln>
            <a:noFill/>
          </a:ln>
        </p:spPr>
        <p:txBody>
          <a:bodyPr rtlCol="0" anchor="t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447675" indent="0">
              <a:buNone/>
              <a:defRPr>
                <a:solidFill>
                  <a:schemeClr val="accent1"/>
                </a:solidFill>
              </a:defRPr>
            </a:lvl3pPr>
            <a:lvl4pPr marL="628650" indent="0">
              <a:buNone/>
              <a:defRPr>
                <a:solidFill>
                  <a:schemeClr val="accent1"/>
                </a:solidFill>
              </a:defRPr>
            </a:lvl4pPr>
            <a:lvl5pPr marL="809625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ru-RU" noProof="0"/>
              <a:t>Электронная почта</a:t>
            </a:r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D2EEC149-F1BE-4C36-A789-5BF73B40A2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17700" y="5683561"/>
            <a:ext cx="3314700" cy="205029"/>
          </a:xfrm>
          <a:ln>
            <a:noFill/>
          </a:ln>
        </p:spPr>
        <p:txBody>
          <a:bodyPr rtlCol="0" anchor="t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447675" indent="0">
              <a:buNone/>
              <a:defRPr>
                <a:solidFill>
                  <a:schemeClr val="accent1"/>
                </a:solidFill>
              </a:defRPr>
            </a:lvl3pPr>
            <a:lvl4pPr marL="628650" indent="0">
              <a:buNone/>
              <a:defRPr>
                <a:solidFill>
                  <a:schemeClr val="accent1"/>
                </a:solidFill>
              </a:defRPr>
            </a:lvl4pPr>
            <a:lvl5pPr marL="809625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ru-RU" noProof="0"/>
              <a:t>Телефон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ECC256E6-6AE8-4950-838C-BE638FB479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17700" y="4821910"/>
            <a:ext cx="3314700" cy="205029"/>
          </a:xfrm>
        </p:spPr>
        <p:txBody>
          <a:bodyPr rtlCol="0" anchor="t"/>
          <a:lstStyle>
            <a:lvl1pPr marL="0" indent="0">
              <a:buNone/>
              <a:defRPr sz="1000" i="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447675" indent="0">
              <a:buNone/>
              <a:defRPr>
                <a:solidFill>
                  <a:schemeClr val="accent1"/>
                </a:solidFill>
              </a:defRPr>
            </a:lvl3pPr>
            <a:lvl4pPr marL="628650" indent="0">
              <a:buNone/>
              <a:defRPr>
                <a:solidFill>
                  <a:schemeClr val="accent1"/>
                </a:solidFill>
              </a:defRPr>
            </a:lvl4pPr>
            <a:lvl5pPr marL="809625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ru-RU" noProof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3185791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DA75689F-8B6B-4484-8064-90B4D8FB7C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7343" y="2731933"/>
            <a:ext cx="6903253" cy="3350673"/>
          </a:xfr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</p:spPr>
        <p:txBody>
          <a:bodyPr lIns="576000" tIns="1872000" rIns="576000" rtlCol="0"/>
          <a:lstStyle>
            <a:lvl1pPr marL="0" indent="0">
              <a:lnSpc>
                <a:spcPts val="2000"/>
              </a:lnSpc>
              <a:buNone/>
              <a:defRPr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Опишите свою главную идею</a:t>
            </a:r>
          </a:p>
        </p:txBody>
      </p:sp>
      <p:sp>
        <p:nvSpPr>
          <p:cNvPr id="21" name="Рисунок 20">
            <a:extLst>
              <a:ext uri="{FF2B5EF4-FFF2-40B4-BE49-F238E27FC236}">
                <a16:creationId xmlns:a16="http://schemas.microsoft.com/office/drawing/2014/main" id="{C57B9832-0120-4094-8C27-082E3533C5D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012000" cy="6858000"/>
          </a:xfrm>
          <a:custGeom>
            <a:avLst/>
            <a:gdLst>
              <a:gd name="connsiteX0" fmla="*/ 0 w 12012000"/>
              <a:gd name="connsiteY0" fmla="*/ 0 h 6858000"/>
              <a:gd name="connsiteX1" fmla="*/ 8592000 w 12012000"/>
              <a:gd name="connsiteY1" fmla="*/ 0 h 6858000"/>
              <a:gd name="connsiteX2" fmla="*/ 8592000 w 12012000"/>
              <a:gd name="connsiteY2" fmla="*/ 180000 h 6858000"/>
              <a:gd name="connsiteX3" fmla="*/ 12012000 w 12012000"/>
              <a:gd name="connsiteY3" fmla="*/ 180000 h 6858000"/>
              <a:gd name="connsiteX4" fmla="*/ 12012000 w 12012000"/>
              <a:gd name="connsiteY4" fmla="*/ 6678000 h 6858000"/>
              <a:gd name="connsiteX5" fmla="*/ 8592000 w 12012000"/>
              <a:gd name="connsiteY5" fmla="*/ 6678000 h 6858000"/>
              <a:gd name="connsiteX6" fmla="*/ 8592000 w 12012000"/>
              <a:gd name="connsiteY6" fmla="*/ 6858000 h 6858000"/>
              <a:gd name="connsiteX7" fmla="*/ 0 w 1201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12000" h="6858000">
                <a:moveTo>
                  <a:pt x="0" y="0"/>
                </a:moveTo>
                <a:lnTo>
                  <a:pt x="8592000" y="0"/>
                </a:lnTo>
                <a:lnTo>
                  <a:pt x="8592000" y="180000"/>
                </a:lnTo>
                <a:lnTo>
                  <a:pt x="12012000" y="180000"/>
                </a:lnTo>
                <a:lnTo>
                  <a:pt x="12012000" y="6678000"/>
                </a:lnTo>
                <a:lnTo>
                  <a:pt x="8592000" y="6678000"/>
                </a:lnTo>
                <a:lnTo>
                  <a:pt x="85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0" tIns="0" rIns="612000" rtlCol="0" anchor="ctr">
            <a:noAutofit/>
          </a:bodyPr>
          <a:lstStyle>
            <a:lvl1pPr marL="0" indent="0" algn="r">
              <a:lnSpc>
                <a:spcPct val="100000"/>
              </a:lnSpc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Перетащите сюда </a:t>
            </a:r>
            <a:br>
              <a:rPr lang="ru-RU" noProof="0"/>
            </a:br>
            <a:r>
              <a:rPr lang="ru-RU" noProof="0"/>
              <a:t>свою фоновую фотографию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A557D1A2-E2DD-4CD8-B7DB-2864D4A97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3999" y="6262080"/>
            <a:ext cx="6190934" cy="360000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B08B7A-4219-4973-8C9B-BF5BCC644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tx2"/>
          </a:solid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ECC7194-A4D0-457B-9D3E-53681723AFF7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EAF90A48-1BFB-4A19-9A1C-2851879F9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9778" y="3096087"/>
            <a:ext cx="5455750" cy="1008000"/>
          </a:xfrm>
        </p:spPr>
        <p:txBody>
          <a:bodyPr rtlCol="0"/>
          <a:lstStyle>
            <a:lvl1pPr>
              <a:defRPr sz="40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9" name="Полилиния: Фигура 18">
            <a:extLst>
              <a:ext uri="{FF2B5EF4-FFF2-40B4-BE49-F238E27FC236}">
                <a16:creationId xmlns:a16="http://schemas.microsoft.com/office/drawing/2014/main" id="{C9E79024-4B2E-43B0-8607-196181AB731F}"/>
              </a:ext>
            </a:extLst>
          </p:cNvPr>
          <p:cNvSpPr/>
          <p:nvPr userDrawn="1"/>
        </p:nvSpPr>
        <p:spPr>
          <a:xfrm rot="5400000">
            <a:off x="6963000" y="1629000"/>
            <a:ext cx="6858000" cy="3600000"/>
          </a:xfrm>
          <a:custGeom>
            <a:avLst/>
            <a:gdLst>
              <a:gd name="connsiteX0" fmla="*/ 0 w 6858000"/>
              <a:gd name="connsiteY0" fmla="*/ 3600000 h 3600000"/>
              <a:gd name="connsiteX1" fmla="*/ 0 w 6858000"/>
              <a:gd name="connsiteY1" fmla="*/ 0 h 3600000"/>
              <a:gd name="connsiteX2" fmla="*/ 0 w 6858000"/>
              <a:gd name="connsiteY2" fmla="*/ 0 h 3600000"/>
              <a:gd name="connsiteX3" fmla="*/ 180000 w 6858000"/>
              <a:gd name="connsiteY3" fmla="*/ 0 h 3600000"/>
              <a:gd name="connsiteX4" fmla="*/ 6678000 w 6858000"/>
              <a:gd name="connsiteY4" fmla="*/ 0 h 3600000"/>
              <a:gd name="connsiteX5" fmla="*/ 6858000 w 6858000"/>
              <a:gd name="connsiteY5" fmla="*/ 0 h 3600000"/>
              <a:gd name="connsiteX6" fmla="*/ 6858000 w 6858000"/>
              <a:gd name="connsiteY6" fmla="*/ 180000 h 3600000"/>
              <a:gd name="connsiteX7" fmla="*/ 6858000 w 6858000"/>
              <a:gd name="connsiteY7" fmla="*/ 3600000 h 3600000"/>
              <a:gd name="connsiteX8" fmla="*/ 6678000 w 6858000"/>
              <a:gd name="connsiteY8" fmla="*/ 3600000 h 3600000"/>
              <a:gd name="connsiteX9" fmla="*/ 6678000 w 6858000"/>
              <a:gd name="connsiteY9" fmla="*/ 180000 h 3600000"/>
              <a:gd name="connsiteX10" fmla="*/ 180000 w 6858000"/>
              <a:gd name="connsiteY10" fmla="*/ 180000 h 3600000"/>
              <a:gd name="connsiteX11" fmla="*/ 180000 w 6858000"/>
              <a:gd name="connsiteY11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3600000">
                <a:moveTo>
                  <a:pt x="0" y="3600000"/>
                </a:moveTo>
                <a:lnTo>
                  <a:pt x="0" y="0"/>
                </a:lnTo>
                <a:lnTo>
                  <a:pt x="0" y="0"/>
                </a:lnTo>
                <a:lnTo>
                  <a:pt x="180000" y="0"/>
                </a:lnTo>
                <a:lnTo>
                  <a:pt x="6678000" y="0"/>
                </a:lnTo>
                <a:lnTo>
                  <a:pt x="6858000" y="0"/>
                </a:lnTo>
                <a:lnTo>
                  <a:pt x="6858000" y="180000"/>
                </a:lnTo>
                <a:lnTo>
                  <a:pt x="6858000" y="3600000"/>
                </a:lnTo>
                <a:lnTo>
                  <a:pt x="6678000" y="3600000"/>
                </a:lnTo>
                <a:lnTo>
                  <a:pt x="6678000" y="180000"/>
                </a:lnTo>
                <a:lnTo>
                  <a:pt x="180000" y="180000"/>
                </a:lnTo>
                <a:lnTo>
                  <a:pt x="180000" y="3600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36593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чисел со значком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767CE6DD-011B-4E2D-9E8A-EFF414E39EE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79109"/>
            <a:ext cx="11832000" cy="6513922"/>
          </a:xfrm>
          <a:custGeom>
            <a:avLst/>
            <a:gdLst>
              <a:gd name="connsiteX0" fmla="*/ 0 w 11832000"/>
              <a:gd name="connsiteY0" fmla="*/ 0 h 6513922"/>
              <a:gd name="connsiteX1" fmla="*/ 8412000 w 11832000"/>
              <a:gd name="connsiteY1" fmla="*/ 0 h 6513922"/>
              <a:gd name="connsiteX2" fmla="*/ 8412000 w 11832000"/>
              <a:gd name="connsiteY2" fmla="*/ 891 h 6513922"/>
              <a:gd name="connsiteX3" fmla="*/ 11832000 w 11832000"/>
              <a:gd name="connsiteY3" fmla="*/ 891 h 6513922"/>
              <a:gd name="connsiteX4" fmla="*/ 11832000 w 11832000"/>
              <a:gd name="connsiteY4" fmla="*/ 6498891 h 6513922"/>
              <a:gd name="connsiteX5" fmla="*/ 8412000 w 11832000"/>
              <a:gd name="connsiteY5" fmla="*/ 6498891 h 6513922"/>
              <a:gd name="connsiteX6" fmla="*/ 8412000 w 11832000"/>
              <a:gd name="connsiteY6" fmla="*/ 6513922 h 6513922"/>
              <a:gd name="connsiteX7" fmla="*/ 0 w 11832000"/>
              <a:gd name="connsiteY7" fmla="*/ 6513922 h 651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32000" h="6513922">
                <a:moveTo>
                  <a:pt x="0" y="0"/>
                </a:moveTo>
                <a:lnTo>
                  <a:pt x="8412000" y="0"/>
                </a:lnTo>
                <a:lnTo>
                  <a:pt x="8412000" y="891"/>
                </a:lnTo>
                <a:lnTo>
                  <a:pt x="11832000" y="891"/>
                </a:lnTo>
                <a:lnTo>
                  <a:pt x="11832000" y="6498891"/>
                </a:lnTo>
                <a:lnTo>
                  <a:pt x="8412000" y="6498891"/>
                </a:lnTo>
                <a:lnTo>
                  <a:pt x="8412000" y="6513922"/>
                </a:lnTo>
                <a:lnTo>
                  <a:pt x="0" y="651392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 lIns="0" tIns="1764000" rIns="0" rtlCol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Перетащите сюда </a:t>
            </a:r>
            <a:br>
              <a:rPr lang="ru-RU" noProof="0"/>
            </a:br>
            <a:r>
              <a:rPr lang="ru-RU" noProof="0"/>
              <a:t>свою фоновую фотографию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797B74-E645-46F4-8F77-49AF7F0D4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808185"/>
            <a:ext cx="7560000" cy="360000"/>
          </a:xfrm>
        </p:spPr>
        <p:txBody>
          <a:bodyPr rtlCol="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A557D1A2-E2DD-4CD8-B7DB-2864D4A97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8" name="Номер слайда 7">
            <a:extLst>
              <a:ext uri="{FF2B5EF4-FFF2-40B4-BE49-F238E27FC236}">
                <a16:creationId xmlns:a16="http://schemas.microsoft.com/office/drawing/2014/main" id="{86B08B7A-4219-4973-8C9B-BF5BCC644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9" name="Полилиния: фигура 8">
            <a:extLst>
              <a:ext uri="{FF2B5EF4-FFF2-40B4-BE49-F238E27FC236}">
                <a16:creationId xmlns:a16="http://schemas.microsoft.com/office/drawing/2014/main" id="{C6E75A4B-2655-4B0E-8D3B-0068F57D3D9B}"/>
              </a:ext>
            </a:extLst>
          </p:cNvPr>
          <p:cNvSpPr/>
          <p:nvPr userDrawn="1"/>
        </p:nvSpPr>
        <p:spPr>
          <a:xfrm rot="5400000">
            <a:off x="6963000" y="1629000"/>
            <a:ext cx="6858000" cy="3600000"/>
          </a:xfrm>
          <a:custGeom>
            <a:avLst/>
            <a:gdLst>
              <a:gd name="connsiteX0" fmla="*/ 0 w 6858000"/>
              <a:gd name="connsiteY0" fmla="*/ 3600000 h 3600000"/>
              <a:gd name="connsiteX1" fmla="*/ 0 w 6858000"/>
              <a:gd name="connsiteY1" fmla="*/ 0 h 3600000"/>
              <a:gd name="connsiteX2" fmla="*/ 0 w 6858000"/>
              <a:gd name="connsiteY2" fmla="*/ 0 h 3600000"/>
              <a:gd name="connsiteX3" fmla="*/ 180000 w 6858000"/>
              <a:gd name="connsiteY3" fmla="*/ 0 h 3600000"/>
              <a:gd name="connsiteX4" fmla="*/ 6678000 w 6858000"/>
              <a:gd name="connsiteY4" fmla="*/ 0 h 3600000"/>
              <a:gd name="connsiteX5" fmla="*/ 6858000 w 6858000"/>
              <a:gd name="connsiteY5" fmla="*/ 0 h 3600000"/>
              <a:gd name="connsiteX6" fmla="*/ 6858000 w 6858000"/>
              <a:gd name="connsiteY6" fmla="*/ 180000 h 3600000"/>
              <a:gd name="connsiteX7" fmla="*/ 6858000 w 6858000"/>
              <a:gd name="connsiteY7" fmla="*/ 3600000 h 3600000"/>
              <a:gd name="connsiteX8" fmla="*/ 6678000 w 6858000"/>
              <a:gd name="connsiteY8" fmla="*/ 3600000 h 3600000"/>
              <a:gd name="connsiteX9" fmla="*/ 6678000 w 6858000"/>
              <a:gd name="connsiteY9" fmla="*/ 180000 h 3600000"/>
              <a:gd name="connsiteX10" fmla="*/ 180000 w 6858000"/>
              <a:gd name="connsiteY10" fmla="*/ 180000 h 3600000"/>
              <a:gd name="connsiteX11" fmla="*/ 180000 w 6858000"/>
              <a:gd name="connsiteY11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3600000">
                <a:moveTo>
                  <a:pt x="0" y="3600000"/>
                </a:moveTo>
                <a:lnTo>
                  <a:pt x="0" y="0"/>
                </a:lnTo>
                <a:lnTo>
                  <a:pt x="0" y="0"/>
                </a:lnTo>
                <a:lnTo>
                  <a:pt x="180000" y="0"/>
                </a:lnTo>
                <a:lnTo>
                  <a:pt x="6678000" y="0"/>
                </a:lnTo>
                <a:lnTo>
                  <a:pt x="6858000" y="0"/>
                </a:lnTo>
                <a:lnTo>
                  <a:pt x="6858000" y="180000"/>
                </a:lnTo>
                <a:lnTo>
                  <a:pt x="6858000" y="3600000"/>
                </a:lnTo>
                <a:lnTo>
                  <a:pt x="6678000" y="3600000"/>
                </a:lnTo>
                <a:lnTo>
                  <a:pt x="6678000" y="180000"/>
                </a:lnTo>
                <a:lnTo>
                  <a:pt x="180000" y="180000"/>
                </a:lnTo>
                <a:lnTo>
                  <a:pt x="180000" y="3600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9F266E5-40A6-4643-B9AC-B38F272563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213" y="3079573"/>
            <a:ext cx="1652587" cy="435600"/>
          </a:xfrm>
          <a:solidFill>
            <a:schemeClr val="tx2">
              <a:alpha val="70000"/>
            </a:schemeClr>
          </a:solidFill>
        </p:spPr>
        <p:txBody>
          <a:bodyPr rtlCol="0" anchor="ctr"/>
          <a:lstStyle>
            <a:lvl1pPr marL="0" indent="0" algn="ctr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ЧИСЛО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1CB790CB-E4F5-4B61-A03E-1CA0C32E3F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0455" y="3799847"/>
            <a:ext cx="1999889" cy="846137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12" name="Текст 4">
            <a:extLst>
              <a:ext uri="{FF2B5EF4-FFF2-40B4-BE49-F238E27FC236}">
                <a16:creationId xmlns:a16="http://schemas.microsoft.com/office/drawing/2014/main" id="{B570684C-B743-402E-8778-A651995771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71013" y="3079573"/>
            <a:ext cx="1652587" cy="435600"/>
          </a:xfrm>
          <a:solidFill>
            <a:schemeClr val="tx2">
              <a:alpha val="70000"/>
            </a:schemeClr>
          </a:solidFill>
        </p:spPr>
        <p:txBody>
          <a:bodyPr rtlCol="0" anchor="ctr"/>
          <a:lstStyle>
            <a:lvl1pPr marL="0" indent="0" algn="ctr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ЧИСЛО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FCEC7149-9A00-4CA4-B800-1BFD6EBEB8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97255" y="3799847"/>
            <a:ext cx="1999889" cy="846137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0374F0E2-36BA-43B5-8799-77AA3367DF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69707" y="3079573"/>
            <a:ext cx="1652587" cy="435600"/>
          </a:xfrm>
          <a:solidFill>
            <a:schemeClr val="tx2">
              <a:alpha val="70000"/>
            </a:schemeClr>
          </a:solidFill>
        </p:spPr>
        <p:txBody>
          <a:bodyPr rtlCol="0" anchor="ctr"/>
          <a:lstStyle>
            <a:lvl1pPr marL="0" indent="0" algn="ctr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ЧИСЛО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1BA12174-6A24-4E61-8D58-B3B42C31BE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96056" y="3799847"/>
            <a:ext cx="1999889" cy="846137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id="{D3A67B21-0E8B-4922-94F9-20492309C4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4613" y="3079573"/>
            <a:ext cx="1652587" cy="435600"/>
          </a:xfrm>
          <a:solidFill>
            <a:schemeClr val="tx2">
              <a:alpha val="70000"/>
            </a:schemeClr>
          </a:solidFill>
        </p:spPr>
        <p:txBody>
          <a:bodyPr rtlCol="0" anchor="ctr"/>
          <a:lstStyle>
            <a:lvl1pPr marL="0" indent="0" algn="ctr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ЧИСЛО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D801C20C-82D2-465E-8D45-DF1A57E045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0855" y="3799847"/>
            <a:ext cx="1999889" cy="846137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62BAD45E-2039-4F8D-9CFC-42BFA3756A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31412" y="3079573"/>
            <a:ext cx="1652587" cy="435600"/>
          </a:xfrm>
          <a:solidFill>
            <a:schemeClr val="tx2">
              <a:alpha val="70000"/>
            </a:schemeClr>
          </a:solidFill>
        </p:spPr>
        <p:txBody>
          <a:bodyPr rtlCol="0" anchor="ctr"/>
          <a:lstStyle>
            <a:lvl1pPr marL="0" indent="0" algn="ctr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ЧИСЛО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64A78879-6338-4F3B-864E-8FF4E08C006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57654" y="3799847"/>
            <a:ext cx="1999889" cy="846137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2" name="Подзаголовок 2">
            <a:extLst>
              <a:ext uri="{FF2B5EF4-FFF2-40B4-BE49-F238E27FC236}">
                <a16:creationId xmlns:a16="http://schemas.microsoft.com/office/drawing/2014/main" id="{80118439-B306-4F20-9200-1C429EADC7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01000" y="5271502"/>
            <a:ext cx="1990001" cy="620016"/>
          </a:xfr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</p:spPr>
        <p:txBody>
          <a:bodyPr lIns="0" rtlCol="0" anchor="ctr"/>
          <a:lstStyle>
            <a:lvl1pPr marL="0" indent="0" algn="ctr">
              <a:buNone/>
              <a:defRPr sz="2400" b="1" i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Результат</a:t>
            </a:r>
          </a:p>
        </p:txBody>
      </p:sp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99B7E7F2-DF6B-4441-B0B1-7E87E29BA3A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98550" y="2217585"/>
            <a:ext cx="823913" cy="823913"/>
          </a:xfrm>
        </p:spPr>
        <p:txBody>
          <a:bodyPr rtlCol="0"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7" name="Рисунок 25">
            <a:extLst>
              <a:ext uri="{FF2B5EF4-FFF2-40B4-BE49-F238E27FC236}">
                <a16:creationId xmlns:a16="http://schemas.microsoft.com/office/drawing/2014/main" id="{ED41522A-FBAF-4E5D-B592-F13855964E8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385350" y="2217585"/>
            <a:ext cx="823913" cy="823913"/>
          </a:xfrm>
        </p:spPr>
        <p:txBody>
          <a:bodyPr rtlCol="0"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8" name="Рисунок 25">
            <a:extLst>
              <a:ext uri="{FF2B5EF4-FFF2-40B4-BE49-F238E27FC236}">
                <a16:creationId xmlns:a16="http://schemas.microsoft.com/office/drawing/2014/main" id="{AA51069C-E1DC-44A0-A6A0-2A4AB0DD4D7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84044" y="2217585"/>
            <a:ext cx="823913" cy="823913"/>
          </a:xfrm>
        </p:spPr>
        <p:txBody>
          <a:bodyPr rtlCol="0"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9" name="Рисунок 25">
            <a:extLst>
              <a:ext uri="{FF2B5EF4-FFF2-40B4-BE49-F238E27FC236}">
                <a16:creationId xmlns:a16="http://schemas.microsoft.com/office/drawing/2014/main" id="{42F6437E-5478-451F-9BE3-E8160EA4351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958950" y="2217585"/>
            <a:ext cx="823913" cy="823913"/>
          </a:xfrm>
        </p:spPr>
        <p:txBody>
          <a:bodyPr rtlCol="0"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30" name="Рисунок 25">
            <a:extLst>
              <a:ext uri="{FF2B5EF4-FFF2-40B4-BE49-F238E27FC236}">
                <a16:creationId xmlns:a16="http://schemas.microsoft.com/office/drawing/2014/main" id="{25127DFD-53A7-41A8-B591-AEEC1203802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245749" y="2217585"/>
            <a:ext cx="823913" cy="823913"/>
          </a:xfrm>
        </p:spPr>
        <p:txBody>
          <a:bodyPr rtlCol="0"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3892583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ое разделение 60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F76D43D-0DDD-4BAD-8213-BDBF75C30A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76118" y="4338116"/>
            <a:ext cx="10839764" cy="45719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Текст 3">
            <a:extLst>
              <a:ext uri="{FF2B5EF4-FFF2-40B4-BE49-F238E27FC236}">
                <a16:creationId xmlns:a16="http://schemas.microsoft.com/office/drawing/2014/main" id="{A6D3ACF3-E1F5-4332-9836-C8E6C46591BB}"/>
              </a:ext>
            </a:extLst>
          </p:cNvPr>
          <p:cNvSpPr txBox="1">
            <a:spLocks/>
          </p:cNvSpPr>
          <p:nvPr userDrawn="1"/>
        </p:nvSpPr>
        <p:spPr>
          <a:xfrm>
            <a:off x="0" y="-436"/>
            <a:ext cx="12192000" cy="4343836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76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Tx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Courier New" panose="02070309020205020404" pitchFamily="49" charset="0"/>
              <a:buChar char="o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06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F8FE7-66F4-4586-B49B-61E115ED2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B5B890-F885-418C-9812-59970CAC6B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>
            <a:extLst>
              <a:ext uri="{FF2B5EF4-FFF2-40B4-BE49-F238E27FC236}">
                <a16:creationId xmlns:a16="http://schemas.microsoft.com/office/drawing/2014/main" id="{50521507-88DE-417D-8076-D9152E1E14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FC7DDD-6F93-45F8-AFD6-95AA051FE8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1405643"/>
            <a:ext cx="7559675" cy="360000"/>
          </a:xfrm>
        </p:spPr>
        <p:txBody>
          <a:bodyPr rtlCol="0"/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D1CD6042-5DF4-4624-BC32-25F68745304A}"/>
              </a:ext>
            </a:extLst>
          </p:cNvPr>
          <p:cNvSpPr/>
          <p:nvPr userDrawn="1"/>
        </p:nvSpPr>
        <p:spPr>
          <a:xfrm rot="5400000">
            <a:off x="8220300" y="371700"/>
            <a:ext cx="4343400" cy="3600000"/>
          </a:xfrm>
          <a:custGeom>
            <a:avLst/>
            <a:gdLst>
              <a:gd name="connsiteX0" fmla="*/ 0 w 4343400"/>
              <a:gd name="connsiteY0" fmla="*/ 3600000 h 3600000"/>
              <a:gd name="connsiteX1" fmla="*/ 0 w 4343400"/>
              <a:gd name="connsiteY1" fmla="*/ 0 h 3600000"/>
              <a:gd name="connsiteX2" fmla="*/ 180000 w 4343400"/>
              <a:gd name="connsiteY2" fmla="*/ 0 h 3600000"/>
              <a:gd name="connsiteX3" fmla="*/ 4343400 w 4343400"/>
              <a:gd name="connsiteY3" fmla="*/ 0 h 3600000"/>
              <a:gd name="connsiteX4" fmla="*/ 4343400 w 4343400"/>
              <a:gd name="connsiteY4" fmla="*/ 180000 h 3600000"/>
              <a:gd name="connsiteX5" fmla="*/ 180000 w 4343400"/>
              <a:gd name="connsiteY5" fmla="*/ 180000 h 3600000"/>
              <a:gd name="connsiteX6" fmla="*/ 180000 w 4343400"/>
              <a:gd name="connsiteY6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3400" h="3600000">
                <a:moveTo>
                  <a:pt x="0" y="3600000"/>
                </a:moveTo>
                <a:lnTo>
                  <a:pt x="0" y="0"/>
                </a:lnTo>
                <a:lnTo>
                  <a:pt x="180000" y="0"/>
                </a:lnTo>
                <a:lnTo>
                  <a:pt x="4343400" y="0"/>
                </a:lnTo>
                <a:lnTo>
                  <a:pt x="4343400" y="180000"/>
                </a:lnTo>
                <a:lnTo>
                  <a:pt x="180000" y="180000"/>
                </a:lnTo>
                <a:lnTo>
                  <a:pt x="180000" y="3600000"/>
                </a:lnTo>
                <a:close/>
              </a:path>
            </a:pathLst>
          </a:custGeom>
          <a:gradFill>
            <a:gsLst>
              <a:gs pos="0">
                <a:schemeClr val="bg1">
                  <a:alpha val="5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9" name="Полилиния: Фигура 18">
            <a:extLst>
              <a:ext uri="{FF2B5EF4-FFF2-40B4-BE49-F238E27FC236}">
                <a16:creationId xmlns:a16="http://schemas.microsoft.com/office/drawing/2014/main" id="{6294759C-286C-4281-B194-581C766EEF28}"/>
              </a:ext>
            </a:extLst>
          </p:cNvPr>
          <p:cNvSpPr/>
          <p:nvPr userDrawn="1"/>
        </p:nvSpPr>
        <p:spPr>
          <a:xfrm rot="5400000">
            <a:off x="9134700" y="3800700"/>
            <a:ext cx="2514600" cy="3600000"/>
          </a:xfrm>
          <a:custGeom>
            <a:avLst/>
            <a:gdLst>
              <a:gd name="connsiteX0" fmla="*/ 0 w 2514600"/>
              <a:gd name="connsiteY0" fmla="*/ 180000 h 3600000"/>
              <a:gd name="connsiteX1" fmla="*/ 0 w 2514600"/>
              <a:gd name="connsiteY1" fmla="*/ 0 h 3600000"/>
              <a:gd name="connsiteX2" fmla="*/ 2334600 w 2514600"/>
              <a:gd name="connsiteY2" fmla="*/ 0 h 3600000"/>
              <a:gd name="connsiteX3" fmla="*/ 2514600 w 2514600"/>
              <a:gd name="connsiteY3" fmla="*/ 0 h 3600000"/>
              <a:gd name="connsiteX4" fmla="*/ 2514600 w 2514600"/>
              <a:gd name="connsiteY4" fmla="*/ 180000 h 3600000"/>
              <a:gd name="connsiteX5" fmla="*/ 2514600 w 2514600"/>
              <a:gd name="connsiteY5" fmla="*/ 3600000 h 3600000"/>
              <a:gd name="connsiteX6" fmla="*/ 2334600 w 2514600"/>
              <a:gd name="connsiteY6" fmla="*/ 3600000 h 3600000"/>
              <a:gd name="connsiteX7" fmla="*/ 2334600 w 2514600"/>
              <a:gd name="connsiteY7" fmla="*/ 18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14600" h="3600000">
                <a:moveTo>
                  <a:pt x="0" y="180000"/>
                </a:moveTo>
                <a:lnTo>
                  <a:pt x="0" y="0"/>
                </a:lnTo>
                <a:lnTo>
                  <a:pt x="2334600" y="0"/>
                </a:lnTo>
                <a:lnTo>
                  <a:pt x="2514600" y="0"/>
                </a:lnTo>
                <a:lnTo>
                  <a:pt x="2514600" y="180000"/>
                </a:lnTo>
                <a:lnTo>
                  <a:pt x="2514600" y="3600000"/>
                </a:lnTo>
                <a:lnTo>
                  <a:pt x="2334600" y="3600000"/>
                </a:lnTo>
                <a:lnTo>
                  <a:pt x="2334600" y="180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78943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блоков содержимого со знач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23">
            <a:extLst>
              <a:ext uri="{FF2B5EF4-FFF2-40B4-BE49-F238E27FC236}">
                <a16:creationId xmlns:a16="http://schemas.microsoft.com/office/drawing/2014/main" id="{E6622698-E93D-4214-8C21-38DBE58C2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79109"/>
            <a:ext cx="11832000" cy="6513922"/>
          </a:xfrm>
          <a:custGeom>
            <a:avLst/>
            <a:gdLst>
              <a:gd name="connsiteX0" fmla="*/ 0 w 11832000"/>
              <a:gd name="connsiteY0" fmla="*/ 0 h 6513922"/>
              <a:gd name="connsiteX1" fmla="*/ 8412000 w 11832000"/>
              <a:gd name="connsiteY1" fmla="*/ 0 h 6513922"/>
              <a:gd name="connsiteX2" fmla="*/ 8412000 w 11832000"/>
              <a:gd name="connsiteY2" fmla="*/ 891 h 6513922"/>
              <a:gd name="connsiteX3" fmla="*/ 11832000 w 11832000"/>
              <a:gd name="connsiteY3" fmla="*/ 891 h 6513922"/>
              <a:gd name="connsiteX4" fmla="*/ 11832000 w 11832000"/>
              <a:gd name="connsiteY4" fmla="*/ 6498891 h 6513922"/>
              <a:gd name="connsiteX5" fmla="*/ 8412000 w 11832000"/>
              <a:gd name="connsiteY5" fmla="*/ 6498891 h 6513922"/>
              <a:gd name="connsiteX6" fmla="*/ 8412000 w 11832000"/>
              <a:gd name="connsiteY6" fmla="*/ 6513922 h 6513922"/>
              <a:gd name="connsiteX7" fmla="*/ 0 w 11832000"/>
              <a:gd name="connsiteY7" fmla="*/ 6513922 h 651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32000" h="6513922">
                <a:moveTo>
                  <a:pt x="0" y="0"/>
                </a:moveTo>
                <a:lnTo>
                  <a:pt x="8412000" y="0"/>
                </a:lnTo>
                <a:lnTo>
                  <a:pt x="8412000" y="891"/>
                </a:lnTo>
                <a:lnTo>
                  <a:pt x="11832000" y="891"/>
                </a:lnTo>
                <a:lnTo>
                  <a:pt x="11832000" y="6498891"/>
                </a:lnTo>
                <a:lnTo>
                  <a:pt x="8412000" y="6498891"/>
                </a:lnTo>
                <a:lnTo>
                  <a:pt x="8412000" y="6513922"/>
                </a:lnTo>
                <a:lnTo>
                  <a:pt x="0" y="651392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 lIns="0" tIns="1224000" rIns="0" rtlCol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Перетащите сюда </a:t>
            </a:r>
            <a:br>
              <a:rPr lang="ru-RU" noProof="0"/>
            </a:br>
            <a:r>
              <a:rPr lang="ru-RU" noProof="0"/>
              <a:t>свою фоновую фотографию</a:t>
            </a:r>
          </a:p>
        </p:txBody>
      </p:sp>
      <p:sp>
        <p:nvSpPr>
          <p:cNvPr id="9" name="Полилиния: фигура 8">
            <a:extLst>
              <a:ext uri="{FF2B5EF4-FFF2-40B4-BE49-F238E27FC236}">
                <a16:creationId xmlns:a16="http://schemas.microsoft.com/office/drawing/2014/main" id="{1706BC54-FE11-4237-96CC-8DA267DB5D7C}"/>
              </a:ext>
            </a:extLst>
          </p:cNvPr>
          <p:cNvSpPr/>
          <p:nvPr userDrawn="1"/>
        </p:nvSpPr>
        <p:spPr>
          <a:xfrm rot="5400000">
            <a:off x="6963000" y="1629000"/>
            <a:ext cx="6858000" cy="3600000"/>
          </a:xfrm>
          <a:custGeom>
            <a:avLst/>
            <a:gdLst>
              <a:gd name="connsiteX0" fmla="*/ 0 w 6858000"/>
              <a:gd name="connsiteY0" fmla="*/ 3600000 h 3600000"/>
              <a:gd name="connsiteX1" fmla="*/ 0 w 6858000"/>
              <a:gd name="connsiteY1" fmla="*/ 0 h 3600000"/>
              <a:gd name="connsiteX2" fmla="*/ 0 w 6858000"/>
              <a:gd name="connsiteY2" fmla="*/ 0 h 3600000"/>
              <a:gd name="connsiteX3" fmla="*/ 180000 w 6858000"/>
              <a:gd name="connsiteY3" fmla="*/ 0 h 3600000"/>
              <a:gd name="connsiteX4" fmla="*/ 6678000 w 6858000"/>
              <a:gd name="connsiteY4" fmla="*/ 0 h 3600000"/>
              <a:gd name="connsiteX5" fmla="*/ 6858000 w 6858000"/>
              <a:gd name="connsiteY5" fmla="*/ 0 h 3600000"/>
              <a:gd name="connsiteX6" fmla="*/ 6858000 w 6858000"/>
              <a:gd name="connsiteY6" fmla="*/ 180000 h 3600000"/>
              <a:gd name="connsiteX7" fmla="*/ 6858000 w 6858000"/>
              <a:gd name="connsiteY7" fmla="*/ 3600000 h 3600000"/>
              <a:gd name="connsiteX8" fmla="*/ 6678000 w 6858000"/>
              <a:gd name="connsiteY8" fmla="*/ 3600000 h 3600000"/>
              <a:gd name="connsiteX9" fmla="*/ 6678000 w 6858000"/>
              <a:gd name="connsiteY9" fmla="*/ 180000 h 3600000"/>
              <a:gd name="connsiteX10" fmla="*/ 180000 w 6858000"/>
              <a:gd name="connsiteY10" fmla="*/ 180000 h 3600000"/>
              <a:gd name="connsiteX11" fmla="*/ 180000 w 6858000"/>
              <a:gd name="connsiteY11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3600000">
                <a:moveTo>
                  <a:pt x="0" y="3600000"/>
                </a:moveTo>
                <a:lnTo>
                  <a:pt x="0" y="0"/>
                </a:lnTo>
                <a:lnTo>
                  <a:pt x="0" y="0"/>
                </a:lnTo>
                <a:lnTo>
                  <a:pt x="180000" y="0"/>
                </a:lnTo>
                <a:lnTo>
                  <a:pt x="6678000" y="0"/>
                </a:lnTo>
                <a:lnTo>
                  <a:pt x="6858000" y="0"/>
                </a:lnTo>
                <a:lnTo>
                  <a:pt x="6858000" y="180000"/>
                </a:lnTo>
                <a:lnTo>
                  <a:pt x="6858000" y="3600000"/>
                </a:lnTo>
                <a:lnTo>
                  <a:pt x="6678000" y="3600000"/>
                </a:lnTo>
                <a:lnTo>
                  <a:pt x="6678000" y="180000"/>
                </a:lnTo>
                <a:lnTo>
                  <a:pt x="180000" y="180000"/>
                </a:lnTo>
                <a:lnTo>
                  <a:pt x="180000" y="3600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797B74-E645-46F4-8F77-49AF7F0D4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808186"/>
            <a:ext cx="7560000" cy="370166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A557D1A2-E2DD-4CD8-B7DB-2864D4A97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8" name="Номер слайда 7">
            <a:extLst>
              <a:ext uri="{FF2B5EF4-FFF2-40B4-BE49-F238E27FC236}">
                <a16:creationId xmlns:a16="http://schemas.microsoft.com/office/drawing/2014/main" id="{86B08B7A-4219-4973-8C9B-BF5BCC644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30C70C-09F9-40EE-9A89-ED9A5DCFD9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0581" y="2186444"/>
            <a:ext cx="2812282" cy="1242556"/>
          </a:xfrm>
        </p:spPr>
        <p:txBody>
          <a:bodyPr rtlCol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278D9ACA-AB64-4D04-A5E0-23AC8B81EC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70581" y="1775806"/>
            <a:ext cx="2812282" cy="297888"/>
          </a:xfrm>
        </p:spPr>
        <p:txBody>
          <a:bodyPr rtlCol="0"/>
          <a:lstStyle>
            <a:lvl1pPr marL="0" indent="0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Верхний колонтитул</a:t>
            </a: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F3B4EB62-0A18-46F9-98F0-E8FC5EBAF3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31291" y="2186444"/>
            <a:ext cx="2812282" cy="1242556"/>
          </a:xfrm>
        </p:spPr>
        <p:txBody>
          <a:bodyPr rtlCol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16" name="Текст 12">
            <a:extLst>
              <a:ext uri="{FF2B5EF4-FFF2-40B4-BE49-F238E27FC236}">
                <a16:creationId xmlns:a16="http://schemas.microsoft.com/office/drawing/2014/main" id="{A3B2D4DF-9952-49C7-B850-559AD0DF27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31291" y="1775806"/>
            <a:ext cx="2812282" cy="297888"/>
          </a:xfrm>
        </p:spPr>
        <p:txBody>
          <a:bodyPr rtlCol="0"/>
          <a:lstStyle>
            <a:lvl1pPr marL="0" indent="0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Верхний колонтитул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BCE373B8-7ADE-4DC4-9900-59147BFA16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92000" y="2186444"/>
            <a:ext cx="2812282" cy="1242556"/>
          </a:xfrm>
        </p:spPr>
        <p:txBody>
          <a:bodyPr rtlCol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18" name="Текст 12">
            <a:extLst>
              <a:ext uri="{FF2B5EF4-FFF2-40B4-BE49-F238E27FC236}">
                <a16:creationId xmlns:a16="http://schemas.microsoft.com/office/drawing/2014/main" id="{28F027FF-E9AF-4E49-AC44-48D21AD761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92000" y="1775806"/>
            <a:ext cx="2812282" cy="297888"/>
          </a:xfrm>
        </p:spPr>
        <p:txBody>
          <a:bodyPr rtlCol="0"/>
          <a:lstStyle>
            <a:lvl1pPr marL="0" indent="0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Верхний колонтитул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3E6D854C-C76F-49BA-9E74-F438CA8EA9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70581" y="4335857"/>
            <a:ext cx="2812282" cy="1242556"/>
          </a:xfrm>
        </p:spPr>
        <p:txBody>
          <a:bodyPr rtlCol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0" name="Текст 12">
            <a:extLst>
              <a:ext uri="{FF2B5EF4-FFF2-40B4-BE49-F238E27FC236}">
                <a16:creationId xmlns:a16="http://schemas.microsoft.com/office/drawing/2014/main" id="{AD447D7D-C1F4-4AD4-AE22-EB8E7F1C41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70581" y="3925219"/>
            <a:ext cx="2812282" cy="297888"/>
          </a:xfrm>
        </p:spPr>
        <p:txBody>
          <a:bodyPr rtlCol="0"/>
          <a:lstStyle>
            <a:lvl1pPr marL="0" indent="0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Верхний колонтитул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849DF703-38D0-4214-9432-83570E10EF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31291" y="4335857"/>
            <a:ext cx="2812282" cy="1242556"/>
          </a:xfrm>
        </p:spPr>
        <p:txBody>
          <a:bodyPr rtlCol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2" name="Текст 12">
            <a:extLst>
              <a:ext uri="{FF2B5EF4-FFF2-40B4-BE49-F238E27FC236}">
                <a16:creationId xmlns:a16="http://schemas.microsoft.com/office/drawing/2014/main" id="{F9EB6572-1A9F-4672-8E42-A4E15451CA2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31291" y="3925219"/>
            <a:ext cx="2812282" cy="297888"/>
          </a:xfrm>
        </p:spPr>
        <p:txBody>
          <a:bodyPr rtlCol="0"/>
          <a:lstStyle>
            <a:lvl1pPr marL="0" indent="0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Верхний колонтитул</a:t>
            </a:r>
          </a:p>
        </p:txBody>
      </p:sp>
      <p:sp>
        <p:nvSpPr>
          <p:cNvPr id="23" name="Текст 4">
            <a:extLst>
              <a:ext uri="{FF2B5EF4-FFF2-40B4-BE49-F238E27FC236}">
                <a16:creationId xmlns:a16="http://schemas.microsoft.com/office/drawing/2014/main" id="{0740EB70-455C-47FF-9A9A-0D78D202ED0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92000" y="4335857"/>
            <a:ext cx="2812282" cy="1242556"/>
          </a:xfrm>
        </p:spPr>
        <p:txBody>
          <a:bodyPr rtlCol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24" name="Текст 12">
            <a:extLst>
              <a:ext uri="{FF2B5EF4-FFF2-40B4-BE49-F238E27FC236}">
                <a16:creationId xmlns:a16="http://schemas.microsoft.com/office/drawing/2014/main" id="{CD9A5773-4F50-4631-9B7A-0A2D83E5DC2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92000" y="3925219"/>
            <a:ext cx="2812282" cy="297888"/>
          </a:xfrm>
        </p:spPr>
        <p:txBody>
          <a:bodyPr rtlCol="0"/>
          <a:lstStyle>
            <a:lvl1pPr marL="0" indent="0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Верхний колонтитул</a:t>
            </a:r>
          </a:p>
        </p:txBody>
      </p:sp>
    </p:spTree>
    <p:extLst>
      <p:ext uri="{BB962C8B-B14F-4D97-AF65-F5344CB8AC3E}">
        <p14:creationId xmlns:p14="http://schemas.microsoft.com/office/powerpoint/2010/main" val="3875987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 блоков содержимого со знач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олилиния: фигура 24">
            <a:extLst>
              <a:ext uri="{FF2B5EF4-FFF2-40B4-BE49-F238E27FC236}">
                <a16:creationId xmlns:a16="http://schemas.microsoft.com/office/drawing/2014/main" id="{45350A6A-6F84-47F4-AE00-8295D96D08C8}"/>
              </a:ext>
            </a:extLst>
          </p:cNvPr>
          <p:cNvSpPr/>
          <p:nvPr userDrawn="1"/>
        </p:nvSpPr>
        <p:spPr>
          <a:xfrm rot="5400000">
            <a:off x="8677500" y="3343500"/>
            <a:ext cx="3429000" cy="3600000"/>
          </a:xfrm>
          <a:custGeom>
            <a:avLst/>
            <a:gdLst>
              <a:gd name="connsiteX0" fmla="*/ 0 w 3429000"/>
              <a:gd name="connsiteY0" fmla="*/ 180000 h 3600000"/>
              <a:gd name="connsiteX1" fmla="*/ 0 w 3429000"/>
              <a:gd name="connsiteY1" fmla="*/ 0 h 3600000"/>
              <a:gd name="connsiteX2" fmla="*/ 3249000 w 3429000"/>
              <a:gd name="connsiteY2" fmla="*/ 0 h 3600000"/>
              <a:gd name="connsiteX3" fmla="*/ 3429000 w 3429000"/>
              <a:gd name="connsiteY3" fmla="*/ 0 h 3600000"/>
              <a:gd name="connsiteX4" fmla="*/ 3429000 w 3429000"/>
              <a:gd name="connsiteY4" fmla="*/ 180000 h 3600000"/>
              <a:gd name="connsiteX5" fmla="*/ 3429000 w 3429000"/>
              <a:gd name="connsiteY5" fmla="*/ 3600000 h 3600000"/>
              <a:gd name="connsiteX6" fmla="*/ 3249000 w 3429000"/>
              <a:gd name="connsiteY6" fmla="*/ 3600000 h 3600000"/>
              <a:gd name="connsiteX7" fmla="*/ 3249000 w 3429000"/>
              <a:gd name="connsiteY7" fmla="*/ 18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9000" h="3600000">
                <a:moveTo>
                  <a:pt x="0" y="180000"/>
                </a:moveTo>
                <a:lnTo>
                  <a:pt x="0" y="0"/>
                </a:lnTo>
                <a:lnTo>
                  <a:pt x="3249000" y="0"/>
                </a:lnTo>
                <a:lnTo>
                  <a:pt x="3429000" y="0"/>
                </a:lnTo>
                <a:lnTo>
                  <a:pt x="3429000" y="180000"/>
                </a:lnTo>
                <a:lnTo>
                  <a:pt x="3429000" y="3600000"/>
                </a:lnTo>
                <a:lnTo>
                  <a:pt x="3249000" y="3600000"/>
                </a:lnTo>
                <a:lnTo>
                  <a:pt x="3249000" y="180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6A395197-9758-40F0-B747-F8B134C175EB}"/>
              </a:ext>
            </a:extLst>
          </p:cNvPr>
          <p:cNvSpPr txBox="1">
            <a:spLocks/>
          </p:cNvSpPr>
          <p:nvPr userDrawn="1"/>
        </p:nvSpPr>
        <p:spPr>
          <a:xfrm>
            <a:off x="0" y="-436"/>
            <a:ext cx="12192000" cy="3429436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76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Tx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Courier New" panose="02070309020205020404" pitchFamily="49" charset="0"/>
              <a:buChar char="o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06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DF797B74-E645-46F4-8F77-49AF7F0D4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808186"/>
            <a:ext cx="7560000" cy="370166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A557D1A2-E2DD-4CD8-B7DB-2864D4A97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8" name="Номер слайда 7">
            <a:extLst>
              <a:ext uri="{FF2B5EF4-FFF2-40B4-BE49-F238E27FC236}">
                <a16:creationId xmlns:a16="http://schemas.microsoft.com/office/drawing/2014/main" id="{86B08B7A-4219-4973-8C9B-BF5BCC644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30C70C-09F9-40EE-9A89-ED9A5DCFD9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2863" y="3668499"/>
            <a:ext cx="3276000" cy="2238815"/>
          </a:xfrm>
        </p:spPr>
        <p:txBody>
          <a:bodyPr lIns="108000" rtlCol="0"/>
          <a:lstStyle>
            <a:lvl1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278D9ACA-AB64-4D04-A5E0-23AC8B81EC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863" y="3068555"/>
            <a:ext cx="3276000" cy="360445"/>
          </a:xfrm>
          <a:solidFill>
            <a:schemeClr val="tx2"/>
          </a:solidFill>
        </p:spPr>
        <p:txBody>
          <a:bodyPr lIns="108000" rtlCol="0" anchor="ctr"/>
          <a:lstStyle>
            <a:lvl1pPr marL="0" indent="0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Верхний колонтитул</a:t>
            </a: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F3B4EB62-0A18-46F9-98F0-E8FC5EBAF3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5432" y="3668499"/>
            <a:ext cx="3276000" cy="2238815"/>
          </a:xfrm>
        </p:spPr>
        <p:txBody>
          <a:bodyPr lIns="108000" rtlCol="0"/>
          <a:lstStyle>
            <a:lvl1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16" name="Текст 12">
            <a:extLst>
              <a:ext uri="{FF2B5EF4-FFF2-40B4-BE49-F238E27FC236}">
                <a16:creationId xmlns:a16="http://schemas.microsoft.com/office/drawing/2014/main" id="{A3B2D4DF-9952-49C7-B850-559AD0DF27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45432" y="3068555"/>
            <a:ext cx="3276000" cy="360445"/>
          </a:xfrm>
          <a:solidFill>
            <a:schemeClr val="tx2"/>
          </a:solidFill>
        </p:spPr>
        <p:txBody>
          <a:bodyPr lIns="108000" rtlCol="0" anchor="ctr"/>
          <a:lstStyle>
            <a:lvl1pPr marL="0" indent="0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Верхний колонтитул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BCE373B8-7ADE-4DC4-9900-59147BFA16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8000" y="3668499"/>
            <a:ext cx="3276000" cy="2238815"/>
          </a:xfrm>
        </p:spPr>
        <p:txBody>
          <a:bodyPr lIns="108000" rtlCol="0"/>
          <a:lstStyle>
            <a:lvl1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Описание</a:t>
            </a:r>
          </a:p>
        </p:txBody>
      </p:sp>
      <p:sp>
        <p:nvSpPr>
          <p:cNvPr id="18" name="Текст 12">
            <a:extLst>
              <a:ext uri="{FF2B5EF4-FFF2-40B4-BE49-F238E27FC236}">
                <a16:creationId xmlns:a16="http://schemas.microsoft.com/office/drawing/2014/main" id="{28F027FF-E9AF-4E49-AC44-48D21AD761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08000" y="3068555"/>
            <a:ext cx="3276000" cy="360445"/>
          </a:xfrm>
          <a:solidFill>
            <a:schemeClr val="tx2"/>
          </a:solidFill>
        </p:spPr>
        <p:txBody>
          <a:bodyPr lIns="108000" rtlCol="0" anchor="ctr"/>
          <a:lstStyle>
            <a:lvl1pPr marL="0" indent="0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Верхний колонтитул</a:t>
            </a:r>
          </a:p>
        </p:txBody>
      </p:sp>
      <p:sp>
        <p:nvSpPr>
          <p:cNvPr id="29" name="Рисунок 25">
            <a:extLst>
              <a:ext uri="{FF2B5EF4-FFF2-40B4-BE49-F238E27FC236}">
                <a16:creationId xmlns:a16="http://schemas.microsoft.com/office/drawing/2014/main" id="{8989EC4C-4E3F-457F-8CF6-8A88DE68A93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908907" y="2005142"/>
            <a:ext cx="823913" cy="823913"/>
          </a:xfrm>
        </p:spPr>
        <p:txBody>
          <a:bodyPr rtlCol="0"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30" name="Рисунок 25">
            <a:extLst>
              <a:ext uri="{FF2B5EF4-FFF2-40B4-BE49-F238E27FC236}">
                <a16:creationId xmlns:a16="http://schemas.microsoft.com/office/drawing/2014/main" id="{67FB2730-3D12-4D72-AE64-AC3955C5CD9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71476" y="2005142"/>
            <a:ext cx="823913" cy="823913"/>
          </a:xfrm>
        </p:spPr>
        <p:txBody>
          <a:bodyPr rtlCol="0"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31" name="Рисунок 25">
            <a:extLst>
              <a:ext uri="{FF2B5EF4-FFF2-40B4-BE49-F238E27FC236}">
                <a16:creationId xmlns:a16="http://schemas.microsoft.com/office/drawing/2014/main" id="{4F2BB90C-4866-4DB3-B05C-0BB7DBFF8EA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434044" y="2005142"/>
            <a:ext cx="823913" cy="823913"/>
          </a:xfrm>
        </p:spPr>
        <p:txBody>
          <a:bodyPr rtlCol="0"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Значок</a:t>
            </a:r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7A3E4BF3-C44A-4FB6-B64A-05FB5AEC75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1405643"/>
            <a:ext cx="7559675" cy="360000"/>
          </a:xfrm>
        </p:spPr>
        <p:txBody>
          <a:bodyPr rtlCol="0"/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id="{AEA98CFA-B2A7-4BCC-B1DC-01CFAD2DD65E}"/>
              </a:ext>
            </a:extLst>
          </p:cNvPr>
          <p:cNvSpPr/>
          <p:nvPr userDrawn="1"/>
        </p:nvSpPr>
        <p:spPr>
          <a:xfrm rot="5400000">
            <a:off x="8677500" y="-85500"/>
            <a:ext cx="3429000" cy="3600000"/>
          </a:xfrm>
          <a:custGeom>
            <a:avLst/>
            <a:gdLst>
              <a:gd name="connsiteX0" fmla="*/ 0 w 3429000"/>
              <a:gd name="connsiteY0" fmla="*/ 3600000 h 3600000"/>
              <a:gd name="connsiteX1" fmla="*/ 0 w 3429000"/>
              <a:gd name="connsiteY1" fmla="*/ 0 h 3600000"/>
              <a:gd name="connsiteX2" fmla="*/ 180000 w 3429000"/>
              <a:gd name="connsiteY2" fmla="*/ 0 h 3600000"/>
              <a:gd name="connsiteX3" fmla="*/ 3429000 w 3429000"/>
              <a:gd name="connsiteY3" fmla="*/ 0 h 3600000"/>
              <a:gd name="connsiteX4" fmla="*/ 3429000 w 3429000"/>
              <a:gd name="connsiteY4" fmla="*/ 180000 h 3600000"/>
              <a:gd name="connsiteX5" fmla="*/ 180000 w 3429000"/>
              <a:gd name="connsiteY5" fmla="*/ 180000 h 3600000"/>
              <a:gd name="connsiteX6" fmla="*/ 180000 w 3429000"/>
              <a:gd name="connsiteY6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29000" h="3600000">
                <a:moveTo>
                  <a:pt x="0" y="3600000"/>
                </a:moveTo>
                <a:lnTo>
                  <a:pt x="0" y="0"/>
                </a:lnTo>
                <a:lnTo>
                  <a:pt x="180000" y="0"/>
                </a:lnTo>
                <a:lnTo>
                  <a:pt x="3429000" y="0"/>
                </a:lnTo>
                <a:lnTo>
                  <a:pt x="3429000" y="180000"/>
                </a:lnTo>
                <a:lnTo>
                  <a:pt x="180000" y="180000"/>
                </a:lnTo>
                <a:lnTo>
                  <a:pt x="180000" y="3600000"/>
                </a:lnTo>
                <a:close/>
              </a:path>
            </a:pathLst>
          </a:custGeom>
          <a:gradFill>
            <a:gsLst>
              <a:gs pos="0">
                <a:schemeClr val="bg1">
                  <a:alpha val="5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42598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 и подзаголовок — тем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олилиния: фигура 24">
            <a:extLst>
              <a:ext uri="{FF2B5EF4-FFF2-40B4-BE49-F238E27FC236}">
                <a16:creationId xmlns:a16="http://schemas.microsoft.com/office/drawing/2014/main" id="{E752CBEE-7696-40FC-AB0E-8790B179D18C}"/>
              </a:ext>
            </a:extLst>
          </p:cNvPr>
          <p:cNvSpPr/>
          <p:nvPr userDrawn="1"/>
        </p:nvSpPr>
        <p:spPr>
          <a:xfrm rot="5400000">
            <a:off x="8188485" y="2854485"/>
            <a:ext cx="4407031" cy="3600000"/>
          </a:xfrm>
          <a:custGeom>
            <a:avLst/>
            <a:gdLst>
              <a:gd name="connsiteX0" fmla="*/ 0 w 4407031"/>
              <a:gd name="connsiteY0" fmla="*/ 180000 h 3600000"/>
              <a:gd name="connsiteX1" fmla="*/ 0 w 4407031"/>
              <a:gd name="connsiteY1" fmla="*/ 0 h 3600000"/>
              <a:gd name="connsiteX2" fmla="*/ 4227031 w 4407031"/>
              <a:gd name="connsiteY2" fmla="*/ 0 h 3600000"/>
              <a:gd name="connsiteX3" fmla="*/ 4407031 w 4407031"/>
              <a:gd name="connsiteY3" fmla="*/ 0 h 3600000"/>
              <a:gd name="connsiteX4" fmla="*/ 4407031 w 4407031"/>
              <a:gd name="connsiteY4" fmla="*/ 180000 h 3600000"/>
              <a:gd name="connsiteX5" fmla="*/ 4407031 w 4407031"/>
              <a:gd name="connsiteY5" fmla="*/ 3600000 h 3600000"/>
              <a:gd name="connsiteX6" fmla="*/ 4227031 w 4407031"/>
              <a:gd name="connsiteY6" fmla="*/ 3600000 h 3600000"/>
              <a:gd name="connsiteX7" fmla="*/ 4227031 w 4407031"/>
              <a:gd name="connsiteY7" fmla="*/ 18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07031" h="3600000">
                <a:moveTo>
                  <a:pt x="0" y="180000"/>
                </a:moveTo>
                <a:lnTo>
                  <a:pt x="0" y="0"/>
                </a:lnTo>
                <a:lnTo>
                  <a:pt x="4227031" y="0"/>
                </a:lnTo>
                <a:lnTo>
                  <a:pt x="4407031" y="0"/>
                </a:lnTo>
                <a:lnTo>
                  <a:pt x="4407031" y="180000"/>
                </a:lnTo>
                <a:lnTo>
                  <a:pt x="4407031" y="3600000"/>
                </a:lnTo>
                <a:lnTo>
                  <a:pt x="4227031" y="3600000"/>
                </a:lnTo>
                <a:lnTo>
                  <a:pt x="4227031" y="180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6A395197-9758-40F0-B747-F8B134C175EB}"/>
              </a:ext>
            </a:extLst>
          </p:cNvPr>
          <p:cNvSpPr txBox="1">
            <a:spLocks/>
          </p:cNvSpPr>
          <p:nvPr userDrawn="1"/>
        </p:nvSpPr>
        <p:spPr>
          <a:xfrm>
            <a:off x="0" y="-436"/>
            <a:ext cx="12192000" cy="2451405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</p:spPr>
        <p:txBody>
          <a:bodyPr rtlCol="0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76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Tx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Courier New" panose="02070309020205020404" pitchFamily="49" charset="0"/>
              <a:buChar char="o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06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DF797B74-E645-46F4-8F77-49AF7F0D4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808186"/>
            <a:ext cx="7560000" cy="370166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7A3E4BF3-C44A-4FB6-B64A-05FB5AEC75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1405643"/>
            <a:ext cx="7559675" cy="360000"/>
          </a:xfrm>
        </p:spPr>
        <p:txBody>
          <a:bodyPr rtlCol="0"/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A557D1A2-E2DD-4CD8-B7DB-2864D4A97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8" name="Номер слайда 7">
            <a:extLst>
              <a:ext uri="{FF2B5EF4-FFF2-40B4-BE49-F238E27FC236}">
                <a16:creationId xmlns:a16="http://schemas.microsoft.com/office/drawing/2014/main" id="{86B08B7A-4219-4973-8C9B-BF5BCC644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id="{89445125-53D2-43B3-8ABC-C88E463BE7DD}"/>
              </a:ext>
            </a:extLst>
          </p:cNvPr>
          <p:cNvSpPr/>
          <p:nvPr userDrawn="1"/>
        </p:nvSpPr>
        <p:spPr>
          <a:xfrm rot="5400000">
            <a:off x="9166516" y="-574515"/>
            <a:ext cx="2450969" cy="3600000"/>
          </a:xfrm>
          <a:custGeom>
            <a:avLst/>
            <a:gdLst>
              <a:gd name="connsiteX0" fmla="*/ 0 w 2450969"/>
              <a:gd name="connsiteY0" fmla="*/ 3600000 h 3600000"/>
              <a:gd name="connsiteX1" fmla="*/ 0 w 2450969"/>
              <a:gd name="connsiteY1" fmla="*/ 0 h 3600000"/>
              <a:gd name="connsiteX2" fmla="*/ 180000 w 2450969"/>
              <a:gd name="connsiteY2" fmla="*/ 0 h 3600000"/>
              <a:gd name="connsiteX3" fmla="*/ 2450969 w 2450969"/>
              <a:gd name="connsiteY3" fmla="*/ 0 h 3600000"/>
              <a:gd name="connsiteX4" fmla="*/ 2450969 w 2450969"/>
              <a:gd name="connsiteY4" fmla="*/ 180000 h 3600000"/>
              <a:gd name="connsiteX5" fmla="*/ 180000 w 2450969"/>
              <a:gd name="connsiteY5" fmla="*/ 180000 h 3600000"/>
              <a:gd name="connsiteX6" fmla="*/ 180000 w 2450969"/>
              <a:gd name="connsiteY6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50969" h="3600000">
                <a:moveTo>
                  <a:pt x="0" y="3600000"/>
                </a:moveTo>
                <a:lnTo>
                  <a:pt x="0" y="0"/>
                </a:lnTo>
                <a:lnTo>
                  <a:pt x="180000" y="0"/>
                </a:lnTo>
                <a:lnTo>
                  <a:pt x="2450969" y="0"/>
                </a:lnTo>
                <a:lnTo>
                  <a:pt x="2450969" y="180000"/>
                </a:lnTo>
                <a:lnTo>
                  <a:pt x="180000" y="180000"/>
                </a:lnTo>
                <a:lnTo>
                  <a:pt x="180000" y="3600000"/>
                </a:lnTo>
                <a:close/>
              </a:path>
            </a:pathLst>
          </a:custGeom>
          <a:gradFill>
            <a:gsLst>
              <a:gs pos="0">
                <a:schemeClr val="bg1">
                  <a:alpha val="5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759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 и подзаголовок — полная фотографи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767CE6DD-011B-4E2D-9E8A-EFF414E39EE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79109"/>
            <a:ext cx="11832000" cy="6513922"/>
          </a:xfrm>
          <a:custGeom>
            <a:avLst/>
            <a:gdLst>
              <a:gd name="connsiteX0" fmla="*/ 0 w 11832000"/>
              <a:gd name="connsiteY0" fmla="*/ 0 h 6513922"/>
              <a:gd name="connsiteX1" fmla="*/ 8412000 w 11832000"/>
              <a:gd name="connsiteY1" fmla="*/ 0 h 6513922"/>
              <a:gd name="connsiteX2" fmla="*/ 8412000 w 11832000"/>
              <a:gd name="connsiteY2" fmla="*/ 891 h 6513922"/>
              <a:gd name="connsiteX3" fmla="*/ 11832000 w 11832000"/>
              <a:gd name="connsiteY3" fmla="*/ 891 h 6513922"/>
              <a:gd name="connsiteX4" fmla="*/ 11832000 w 11832000"/>
              <a:gd name="connsiteY4" fmla="*/ 6498891 h 6513922"/>
              <a:gd name="connsiteX5" fmla="*/ 8412000 w 11832000"/>
              <a:gd name="connsiteY5" fmla="*/ 6498891 h 6513922"/>
              <a:gd name="connsiteX6" fmla="*/ 8412000 w 11832000"/>
              <a:gd name="connsiteY6" fmla="*/ 6513922 h 6513922"/>
              <a:gd name="connsiteX7" fmla="*/ 0 w 11832000"/>
              <a:gd name="connsiteY7" fmla="*/ 6513922 h 651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32000" h="6513922">
                <a:moveTo>
                  <a:pt x="0" y="0"/>
                </a:moveTo>
                <a:lnTo>
                  <a:pt x="8412000" y="0"/>
                </a:lnTo>
                <a:lnTo>
                  <a:pt x="8412000" y="891"/>
                </a:lnTo>
                <a:lnTo>
                  <a:pt x="11832000" y="891"/>
                </a:lnTo>
                <a:lnTo>
                  <a:pt x="11832000" y="6498891"/>
                </a:lnTo>
                <a:lnTo>
                  <a:pt x="8412000" y="6498891"/>
                </a:lnTo>
                <a:lnTo>
                  <a:pt x="8412000" y="6513922"/>
                </a:lnTo>
                <a:lnTo>
                  <a:pt x="0" y="651392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 lIns="0" tIns="1764000" rIns="0" rtlCol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i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Перетащите сюда </a:t>
            </a:r>
            <a:br>
              <a:rPr lang="ru-RU" noProof="0"/>
            </a:br>
            <a:r>
              <a:rPr lang="ru-RU" noProof="0"/>
              <a:t>свою фоновую фотографию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797B74-E645-46F4-8F77-49AF7F0D4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808185"/>
            <a:ext cx="7560000" cy="360000"/>
          </a:xfrm>
        </p:spPr>
        <p:txBody>
          <a:bodyPr rtlCol="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A557D1A2-E2DD-4CD8-B7DB-2864D4A97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8" name="Номер слайда 7">
            <a:extLst>
              <a:ext uri="{FF2B5EF4-FFF2-40B4-BE49-F238E27FC236}">
                <a16:creationId xmlns:a16="http://schemas.microsoft.com/office/drawing/2014/main" id="{86B08B7A-4219-4973-8C9B-BF5BCC644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9" name="Полилиния: фигура 8">
            <a:extLst>
              <a:ext uri="{FF2B5EF4-FFF2-40B4-BE49-F238E27FC236}">
                <a16:creationId xmlns:a16="http://schemas.microsoft.com/office/drawing/2014/main" id="{C6E75A4B-2655-4B0E-8D3B-0068F57D3D9B}"/>
              </a:ext>
            </a:extLst>
          </p:cNvPr>
          <p:cNvSpPr/>
          <p:nvPr userDrawn="1"/>
        </p:nvSpPr>
        <p:spPr>
          <a:xfrm rot="5400000">
            <a:off x="6963000" y="1629000"/>
            <a:ext cx="6858000" cy="3600000"/>
          </a:xfrm>
          <a:custGeom>
            <a:avLst/>
            <a:gdLst>
              <a:gd name="connsiteX0" fmla="*/ 0 w 6858000"/>
              <a:gd name="connsiteY0" fmla="*/ 3600000 h 3600000"/>
              <a:gd name="connsiteX1" fmla="*/ 0 w 6858000"/>
              <a:gd name="connsiteY1" fmla="*/ 0 h 3600000"/>
              <a:gd name="connsiteX2" fmla="*/ 0 w 6858000"/>
              <a:gd name="connsiteY2" fmla="*/ 0 h 3600000"/>
              <a:gd name="connsiteX3" fmla="*/ 180000 w 6858000"/>
              <a:gd name="connsiteY3" fmla="*/ 0 h 3600000"/>
              <a:gd name="connsiteX4" fmla="*/ 6678000 w 6858000"/>
              <a:gd name="connsiteY4" fmla="*/ 0 h 3600000"/>
              <a:gd name="connsiteX5" fmla="*/ 6858000 w 6858000"/>
              <a:gd name="connsiteY5" fmla="*/ 0 h 3600000"/>
              <a:gd name="connsiteX6" fmla="*/ 6858000 w 6858000"/>
              <a:gd name="connsiteY6" fmla="*/ 180000 h 3600000"/>
              <a:gd name="connsiteX7" fmla="*/ 6858000 w 6858000"/>
              <a:gd name="connsiteY7" fmla="*/ 3600000 h 3600000"/>
              <a:gd name="connsiteX8" fmla="*/ 6678000 w 6858000"/>
              <a:gd name="connsiteY8" fmla="*/ 3600000 h 3600000"/>
              <a:gd name="connsiteX9" fmla="*/ 6678000 w 6858000"/>
              <a:gd name="connsiteY9" fmla="*/ 180000 h 3600000"/>
              <a:gd name="connsiteX10" fmla="*/ 180000 w 6858000"/>
              <a:gd name="connsiteY10" fmla="*/ 180000 h 3600000"/>
              <a:gd name="connsiteX11" fmla="*/ 180000 w 6858000"/>
              <a:gd name="connsiteY11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3600000">
                <a:moveTo>
                  <a:pt x="0" y="3600000"/>
                </a:moveTo>
                <a:lnTo>
                  <a:pt x="0" y="0"/>
                </a:lnTo>
                <a:lnTo>
                  <a:pt x="0" y="0"/>
                </a:lnTo>
                <a:lnTo>
                  <a:pt x="180000" y="0"/>
                </a:lnTo>
                <a:lnTo>
                  <a:pt x="6678000" y="0"/>
                </a:lnTo>
                <a:lnTo>
                  <a:pt x="6858000" y="0"/>
                </a:lnTo>
                <a:lnTo>
                  <a:pt x="6858000" y="180000"/>
                </a:lnTo>
                <a:lnTo>
                  <a:pt x="6858000" y="3600000"/>
                </a:lnTo>
                <a:lnTo>
                  <a:pt x="6678000" y="3600000"/>
                </a:lnTo>
                <a:lnTo>
                  <a:pt x="6678000" y="180000"/>
                </a:lnTo>
                <a:lnTo>
                  <a:pt x="180000" y="180000"/>
                </a:lnTo>
                <a:lnTo>
                  <a:pt x="180000" y="3600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id="{0A18EF7D-14D0-4362-B8BD-722D3D54D4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213" y="1405643"/>
            <a:ext cx="7559675" cy="360000"/>
          </a:xfrm>
        </p:spPr>
        <p:txBody>
          <a:bodyPr rtlCol="0"/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039369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 и подзаголовок — свет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67FF01B-795B-4F5D-87AF-6CAA8DD5D48A}"/>
              </a:ext>
            </a:extLst>
          </p:cNvPr>
          <p:cNvSpPr/>
          <p:nvPr userDrawn="1"/>
        </p:nvSpPr>
        <p:spPr>
          <a:xfrm>
            <a:off x="180000" y="179109"/>
            <a:ext cx="11832000" cy="65139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7A3E4BF3-C44A-4FB6-B64A-05FB5AEC75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1405643"/>
            <a:ext cx="7559675" cy="360000"/>
          </a:xfrm>
        </p:spPr>
        <p:txBody>
          <a:bodyPr rtlCol="0"/>
          <a:lstStyle>
            <a:lvl1pPr marL="0" indent="0"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A557D1A2-E2DD-4CD8-B7DB-2864D4A97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8" name="Номер слайда 7">
            <a:extLst>
              <a:ext uri="{FF2B5EF4-FFF2-40B4-BE49-F238E27FC236}">
                <a16:creationId xmlns:a16="http://schemas.microsoft.com/office/drawing/2014/main" id="{86B08B7A-4219-4973-8C9B-BF5BCC644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2F32FC1-1FF6-4874-9835-EB1A90F7E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83039E70-36A3-46C1-B30E-CA4CC0B36C5D}"/>
              </a:ext>
            </a:extLst>
          </p:cNvPr>
          <p:cNvSpPr/>
          <p:nvPr userDrawn="1"/>
        </p:nvSpPr>
        <p:spPr>
          <a:xfrm rot="5400000">
            <a:off x="6963000" y="1629000"/>
            <a:ext cx="6858000" cy="3600000"/>
          </a:xfrm>
          <a:custGeom>
            <a:avLst/>
            <a:gdLst>
              <a:gd name="connsiteX0" fmla="*/ 0 w 6858000"/>
              <a:gd name="connsiteY0" fmla="*/ 3600000 h 3600000"/>
              <a:gd name="connsiteX1" fmla="*/ 0 w 6858000"/>
              <a:gd name="connsiteY1" fmla="*/ 0 h 3600000"/>
              <a:gd name="connsiteX2" fmla="*/ 0 w 6858000"/>
              <a:gd name="connsiteY2" fmla="*/ 0 h 3600000"/>
              <a:gd name="connsiteX3" fmla="*/ 180000 w 6858000"/>
              <a:gd name="connsiteY3" fmla="*/ 0 h 3600000"/>
              <a:gd name="connsiteX4" fmla="*/ 6678000 w 6858000"/>
              <a:gd name="connsiteY4" fmla="*/ 0 h 3600000"/>
              <a:gd name="connsiteX5" fmla="*/ 6858000 w 6858000"/>
              <a:gd name="connsiteY5" fmla="*/ 0 h 3600000"/>
              <a:gd name="connsiteX6" fmla="*/ 6858000 w 6858000"/>
              <a:gd name="connsiteY6" fmla="*/ 180000 h 3600000"/>
              <a:gd name="connsiteX7" fmla="*/ 6858000 w 6858000"/>
              <a:gd name="connsiteY7" fmla="*/ 3600000 h 3600000"/>
              <a:gd name="connsiteX8" fmla="*/ 6678000 w 6858000"/>
              <a:gd name="connsiteY8" fmla="*/ 3600000 h 3600000"/>
              <a:gd name="connsiteX9" fmla="*/ 6678000 w 6858000"/>
              <a:gd name="connsiteY9" fmla="*/ 180000 h 3600000"/>
              <a:gd name="connsiteX10" fmla="*/ 180000 w 6858000"/>
              <a:gd name="connsiteY10" fmla="*/ 180000 h 3600000"/>
              <a:gd name="connsiteX11" fmla="*/ 180000 w 6858000"/>
              <a:gd name="connsiteY11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3600000">
                <a:moveTo>
                  <a:pt x="0" y="3600000"/>
                </a:moveTo>
                <a:lnTo>
                  <a:pt x="0" y="0"/>
                </a:lnTo>
                <a:lnTo>
                  <a:pt x="0" y="0"/>
                </a:lnTo>
                <a:lnTo>
                  <a:pt x="180000" y="0"/>
                </a:lnTo>
                <a:lnTo>
                  <a:pt x="6678000" y="0"/>
                </a:lnTo>
                <a:lnTo>
                  <a:pt x="6858000" y="0"/>
                </a:lnTo>
                <a:lnTo>
                  <a:pt x="6858000" y="180000"/>
                </a:lnTo>
                <a:lnTo>
                  <a:pt x="6858000" y="3600000"/>
                </a:lnTo>
                <a:lnTo>
                  <a:pt x="6678000" y="3600000"/>
                </a:lnTo>
                <a:lnTo>
                  <a:pt x="6678000" y="180000"/>
                </a:lnTo>
                <a:lnTo>
                  <a:pt x="180000" y="180000"/>
                </a:lnTo>
                <a:lnTo>
                  <a:pt x="180000" y="360000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57738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A5246D-ECE9-473C-953D-D56C3F7B3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808186"/>
            <a:ext cx="7560000" cy="37016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65D946F0-677D-45B4-83B9-FD3BD3FFC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000" y="1825625"/>
            <a:ext cx="10800000" cy="432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45BE21-FA72-48F5-9A53-134902BF6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000" y="6192000"/>
            <a:ext cx="75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70F79B29-5421-49A7-A511-D916B66A8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5764" y="6241764"/>
            <a:ext cx="270474" cy="270474"/>
          </a:xfrm>
          <a:prstGeom prst="ellipse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rtl="0"/>
            <a:fld id="{EECC7194-A4D0-457B-9D3E-53681723AFF7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27892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50" r:id="rId12"/>
    <p:sldLayoutId id="214748366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●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4767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2"/>
        </a:buClr>
        <a:buFontTx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28650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962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tx1">
            <a:lumMod val="75000"/>
            <a:lumOff val="25000"/>
          </a:schemeClr>
        </a:buClr>
        <a:buSzPct val="80000"/>
        <a:buFont typeface="Courier New" panose="02070309020205020404" pitchFamily="49" charset="0"/>
        <a:buChar char="o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990600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jpeg"/><Relationship Id="rId3" Type="http://schemas.openxmlformats.org/officeDocument/2006/relationships/image" Target="../media/image115.jpeg"/><Relationship Id="rId7" Type="http://schemas.openxmlformats.org/officeDocument/2006/relationships/image" Target="../media/image231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11" Type="http://schemas.openxmlformats.org/officeDocument/2006/relationships/image" Target="../media/image235.jpeg"/><Relationship Id="rId5" Type="http://schemas.openxmlformats.org/officeDocument/2006/relationships/image" Target="../media/image116.jpeg"/><Relationship Id="rId10" Type="http://schemas.openxmlformats.org/officeDocument/2006/relationships/image" Target="../media/image234.jpeg"/><Relationship Id="rId4" Type="http://schemas.openxmlformats.org/officeDocument/2006/relationships/image" Target="../media/image6.jpeg"/><Relationship Id="rId9" Type="http://schemas.openxmlformats.org/officeDocument/2006/relationships/image" Target="../media/image233.jpe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eg"/><Relationship Id="rId13" Type="http://schemas.openxmlformats.org/officeDocument/2006/relationships/image" Target="../media/image240.png"/><Relationship Id="rId3" Type="http://schemas.openxmlformats.org/officeDocument/2006/relationships/image" Target="../media/image68.jpeg"/><Relationship Id="rId7" Type="http://schemas.openxmlformats.org/officeDocument/2006/relationships/image" Target="../media/image169.jpeg"/><Relationship Id="rId12" Type="http://schemas.openxmlformats.org/officeDocument/2006/relationships/image" Target="../media/image239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3.jpeg"/><Relationship Id="rId11" Type="http://schemas.openxmlformats.org/officeDocument/2006/relationships/image" Target="../media/image238.png"/><Relationship Id="rId5" Type="http://schemas.openxmlformats.org/officeDocument/2006/relationships/image" Target="../media/image182.jpeg"/><Relationship Id="rId15" Type="http://schemas.openxmlformats.org/officeDocument/2006/relationships/image" Target="../media/image199.jpeg"/><Relationship Id="rId10" Type="http://schemas.openxmlformats.org/officeDocument/2006/relationships/image" Target="../media/image237.png"/><Relationship Id="rId4" Type="http://schemas.openxmlformats.org/officeDocument/2006/relationships/image" Target="../media/image20.jpeg"/><Relationship Id="rId9" Type="http://schemas.openxmlformats.org/officeDocument/2006/relationships/image" Target="../media/image236.jpeg"/><Relationship Id="rId14" Type="http://schemas.openxmlformats.org/officeDocument/2006/relationships/image" Target="../media/image215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fif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jpeg"/><Relationship Id="rId13" Type="http://schemas.openxmlformats.org/officeDocument/2006/relationships/image" Target="../media/image250.jpeg"/><Relationship Id="rId3" Type="http://schemas.openxmlformats.org/officeDocument/2006/relationships/image" Target="../media/image243.png"/><Relationship Id="rId7" Type="http://schemas.openxmlformats.org/officeDocument/2006/relationships/image" Target="../media/image245.jpeg"/><Relationship Id="rId12" Type="http://schemas.openxmlformats.org/officeDocument/2006/relationships/image" Target="../media/image249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4.jpeg"/><Relationship Id="rId11" Type="http://schemas.openxmlformats.org/officeDocument/2006/relationships/image" Target="../media/image248.jpeg"/><Relationship Id="rId5" Type="http://schemas.openxmlformats.org/officeDocument/2006/relationships/image" Target="../media/image191.jpeg"/><Relationship Id="rId10" Type="http://schemas.openxmlformats.org/officeDocument/2006/relationships/image" Target="../media/image178.png"/><Relationship Id="rId4" Type="http://schemas.openxmlformats.org/officeDocument/2006/relationships/image" Target="../media/image138.jpeg"/><Relationship Id="rId9" Type="http://schemas.openxmlformats.org/officeDocument/2006/relationships/image" Target="../media/image247.jpe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51.jpeg"/><Relationship Id="rId3" Type="http://schemas.openxmlformats.org/officeDocument/2006/relationships/image" Target="../media/image190.jpeg"/><Relationship Id="rId7" Type="http://schemas.openxmlformats.org/officeDocument/2006/relationships/image" Target="../media/image37.png"/><Relationship Id="rId12" Type="http://schemas.openxmlformats.org/officeDocument/2006/relationships/image" Target="../media/image200.png"/><Relationship Id="rId2" Type="http://schemas.openxmlformats.org/officeDocument/2006/relationships/notesSlide" Target="../notesSlides/notesSlide108.xml"/><Relationship Id="rId16" Type="http://schemas.openxmlformats.org/officeDocument/2006/relationships/image" Target="../media/image16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11" Type="http://schemas.openxmlformats.org/officeDocument/2006/relationships/image" Target="../media/image199.jpeg"/><Relationship Id="rId5" Type="http://schemas.openxmlformats.org/officeDocument/2006/relationships/image" Target="../media/image19.png"/><Relationship Id="rId15" Type="http://schemas.openxmlformats.org/officeDocument/2006/relationships/image" Target="../media/image215.jpeg"/><Relationship Id="rId10" Type="http://schemas.openxmlformats.org/officeDocument/2006/relationships/image" Target="../media/image41.jpeg"/><Relationship Id="rId4" Type="http://schemas.openxmlformats.org/officeDocument/2006/relationships/image" Target="../media/image18.jpeg"/><Relationship Id="rId9" Type="http://schemas.openxmlformats.org/officeDocument/2006/relationships/image" Target="../media/image40.jpeg"/><Relationship Id="rId14" Type="http://schemas.openxmlformats.org/officeDocument/2006/relationships/image" Target="../media/image22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9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11" Type="http://schemas.openxmlformats.org/officeDocument/2006/relationships/image" Target="../media/image34.jpeg"/><Relationship Id="rId5" Type="http://schemas.openxmlformats.org/officeDocument/2006/relationships/image" Target="../media/image6.jpeg"/><Relationship Id="rId10" Type="http://schemas.openxmlformats.org/officeDocument/2006/relationships/image" Target="../media/image33.jpeg"/><Relationship Id="rId4" Type="http://schemas.openxmlformats.org/officeDocument/2006/relationships/image" Target="../media/image5.jpeg"/><Relationship Id="rId9" Type="http://schemas.openxmlformats.org/officeDocument/2006/relationships/image" Target="../media/image32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3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5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8.png"/><Relationship Id="rId3" Type="http://schemas.openxmlformats.org/officeDocument/2006/relationships/image" Target="../media/image29.jpeg"/><Relationship Id="rId7" Type="http://schemas.openxmlformats.org/officeDocument/2006/relationships/image" Target="../media/image21.jpe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11" Type="http://schemas.openxmlformats.org/officeDocument/2006/relationships/image" Target="../media/image36.jpeg"/><Relationship Id="rId5" Type="http://schemas.openxmlformats.org/officeDocument/2006/relationships/image" Target="../media/image19.png"/><Relationship Id="rId15" Type="http://schemas.openxmlformats.org/officeDocument/2006/relationships/image" Target="../media/image40.jpeg"/><Relationship Id="rId10" Type="http://schemas.openxmlformats.org/officeDocument/2006/relationships/image" Target="../media/image23.png"/><Relationship Id="rId4" Type="http://schemas.openxmlformats.org/officeDocument/2006/relationships/image" Target="../media/image18.jpeg"/><Relationship Id="rId9" Type="http://schemas.openxmlformats.org/officeDocument/2006/relationships/image" Target="../media/image22.jpeg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6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47.jpe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image" Target="../media/image29.jpeg"/><Relationship Id="rId7" Type="http://schemas.openxmlformats.org/officeDocument/2006/relationships/image" Target="../media/image21.jpe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11" Type="http://schemas.openxmlformats.org/officeDocument/2006/relationships/image" Target="../media/image38.png"/><Relationship Id="rId5" Type="http://schemas.openxmlformats.org/officeDocument/2006/relationships/image" Target="../media/image19.png"/><Relationship Id="rId15" Type="http://schemas.openxmlformats.org/officeDocument/2006/relationships/image" Target="../media/image13.png"/><Relationship Id="rId10" Type="http://schemas.openxmlformats.org/officeDocument/2006/relationships/image" Target="../media/image23.png"/><Relationship Id="rId4" Type="http://schemas.openxmlformats.org/officeDocument/2006/relationships/image" Target="../media/image18.jpeg"/><Relationship Id="rId9" Type="http://schemas.openxmlformats.org/officeDocument/2006/relationships/image" Target="../media/image22.jpeg"/><Relationship Id="rId1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4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34.jpeg"/><Relationship Id="rId10" Type="http://schemas.openxmlformats.org/officeDocument/2006/relationships/image" Target="../media/image59.jpeg"/><Relationship Id="rId4" Type="http://schemas.openxmlformats.org/officeDocument/2006/relationships/image" Target="../media/image6.jpeg"/><Relationship Id="rId9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61.jpeg"/><Relationship Id="rId3" Type="http://schemas.openxmlformats.org/officeDocument/2006/relationships/image" Target="../media/image54.jpeg"/><Relationship Id="rId7" Type="http://schemas.openxmlformats.org/officeDocument/2006/relationships/image" Target="../media/image21.jpe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11" Type="http://schemas.openxmlformats.org/officeDocument/2006/relationships/image" Target="../media/image40.jpeg"/><Relationship Id="rId5" Type="http://schemas.openxmlformats.org/officeDocument/2006/relationships/image" Target="../media/image19.png"/><Relationship Id="rId15" Type="http://schemas.openxmlformats.org/officeDocument/2006/relationships/image" Target="../media/image63.png"/><Relationship Id="rId10" Type="http://schemas.openxmlformats.org/officeDocument/2006/relationships/image" Target="../media/image38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Relationship Id="rId1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2.jpeg"/><Relationship Id="rId3" Type="http://schemas.openxmlformats.org/officeDocument/2006/relationships/image" Target="../media/image68.jpeg"/><Relationship Id="rId7" Type="http://schemas.openxmlformats.org/officeDocument/2006/relationships/image" Target="../media/image11.jpe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11" Type="http://schemas.openxmlformats.org/officeDocument/2006/relationships/image" Target="../media/image71.jpeg"/><Relationship Id="rId5" Type="http://schemas.openxmlformats.org/officeDocument/2006/relationships/image" Target="../media/image6.jpeg"/><Relationship Id="rId10" Type="http://schemas.openxmlformats.org/officeDocument/2006/relationships/image" Target="../media/image60.jpeg"/><Relationship Id="rId4" Type="http://schemas.openxmlformats.org/officeDocument/2006/relationships/image" Target="../media/image5.jpeg"/><Relationship Id="rId9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61.jpeg"/><Relationship Id="rId3" Type="http://schemas.openxmlformats.org/officeDocument/2006/relationships/image" Target="../media/image68.jpeg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5" Type="http://schemas.openxmlformats.org/officeDocument/2006/relationships/image" Target="../media/image73.png"/><Relationship Id="rId10" Type="http://schemas.openxmlformats.org/officeDocument/2006/relationships/image" Target="../media/image22.jpeg"/><Relationship Id="rId4" Type="http://schemas.openxmlformats.org/officeDocument/2006/relationships/image" Target="../media/image15.png"/><Relationship Id="rId9" Type="http://schemas.openxmlformats.org/officeDocument/2006/relationships/image" Target="../media/image21.jpeg"/><Relationship Id="rId1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7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11" Type="http://schemas.openxmlformats.org/officeDocument/2006/relationships/image" Target="../media/image81.jpeg"/><Relationship Id="rId5" Type="http://schemas.openxmlformats.org/officeDocument/2006/relationships/image" Target="../media/image30.jpeg"/><Relationship Id="rId10" Type="http://schemas.openxmlformats.org/officeDocument/2006/relationships/image" Target="../media/image80.jpeg"/><Relationship Id="rId4" Type="http://schemas.openxmlformats.org/officeDocument/2006/relationships/image" Target="../media/image6.jpeg"/><Relationship Id="rId9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22.jpe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8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11" Type="http://schemas.openxmlformats.org/officeDocument/2006/relationships/image" Target="../media/image41.jpeg"/><Relationship Id="rId5" Type="http://schemas.openxmlformats.org/officeDocument/2006/relationships/image" Target="../media/image19.png"/><Relationship Id="rId15" Type="http://schemas.openxmlformats.org/officeDocument/2006/relationships/image" Target="../media/image84.jpeg"/><Relationship Id="rId10" Type="http://schemas.openxmlformats.org/officeDocument/2006/relationships/image" Target="../media/image39.png"/><Relationship Id="rId4" Type="http://schemas.openxmlformats.org/officeDocument/2006/relationships/image" Target="../media/image18.jpeg"/><Relationship Id="rId9" Type="http://schemas.openxmlformats.org/officeDocument/2006/relationships/image" Target="../media/image36.jpeg"/><Relationship Id="rId1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7.jf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97.jpeg"/><Relationship Id="rId3" Type="http://schemas.openxmlformats.org/officeDocument/2006/relationships/image" Target="../media/image46.jpeg"/><Relationship Id="rId7" Type="http://schemas.openxmlformats.org/officeDocument/2006/relationships/image" Target="../media/image92.jpeg"/><Relationship Id="rId12" Type="http://schemas.openxmlformats.org/officeDocument/2006/relationships/image" Target="../media/image9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jpeg"/><Relationship Id="rId11" Type="http://schemas.openxmlformats.org/officeDocument/2006/relationships/image" Target="../media/image95.jpeg"/><Relationship Id="rId5" Type="http://schemas.openxmlformats.org/officeDocument/2006/relationships/image" Target="../media/image90.jpeg"/><Relationship Id="rId10" Type="http://schemas.openxmlformats.org/officeDocument/2006/relationships/image" Target="../media/image94.jpeg"/><Relationship Id="rId4" Type="http://schemas.openxmlformats.org/officeDocument/2006/relationships/image" Target="../media/image89.jpeg"/><Relationship Id="rId9" Type="http://schemas.openxmlformats.org/officeDocument/2006/relationships/image" Target="../media/image9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41.jpeg"/><Relationship Id="rId3" Type="http://schemas.openxmlformats.org/officeDocument/2006/relationships/image" Target="../media/image29.jpeg"/><Relationship Id="rId7" Type="http://schemas.openxmlformats.org/officeDocument/2006/relationships/image" Target="../media/image21.jpe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11" Type="http://schemas.openxmlformats.org/officeDocument/2006/relationships/image" Target="../media/image39.png"/><Relationship Id="rId5" Type="http://schemas.openxmlformats.org/officeDocument/2006/relationships/image" Target="../media/image19.png"/><Relationship Id="rId15" Type="http://schemas.openxmlformats.org/officeDocument/2006/relationships/image" Target="../media/image50.png"/><Relationship Id="rId10" Type="http://schemas.openxmlformats.org/officeDocument/2006/relationships/image" Target="../media/image38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Relationship Id="rId14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0.jf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2.jpe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jpeg"/><Relationship Id="rId11" Type="http://schemas.openxmlformats.org/officeDocument/2006/relationships/image" Target="../media/image109.jpeg"/><Relationship Id="rId5" Type="http://schemas.openxmlformats.org/officeDocument/2006/relationships/image" Target="../media/image103.jpeg"/><Relationship Id="rId10" Type="http://schemas.openxmlformats.org/officeDocument/2006/relationships/image" Target="../media/image108.jpeg"/><Relationship Id="rId4" Type="http://schemas.openxmlformats.org/officeDocument/2006/relationships/image" Target="../media/image58.jpeg"/><Relationship Id="rId9" Type="http://schemas.openxmlformats.org/officeDocument/2006/relationships/image" Target="../media/image107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63.png"/><Relationship Id="rId3" Type="http://schemas.openxmlformats.org/officeDocument/2006/relationships/image" Target="../media/image54.jpeg"/><Relationship Id="rId7" Type="http://schemas.openxmlformats.org/officeDocument/2006/relationships/image" Target="../media/image23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48.xml"/><Relationship Id="rId16" Type="http://schemas.openxmlformats.org/officeDocument/2006/relationships/image" Target="../media/image1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11" Type="http://schemas.openxmlformats.org/officeDocument/2006/relationships/image" Target="../media/image61.jpeg"/><Relationship Id="rId5" Type="http://schemas.openxmlformats.org/officeDocument/2006/relationships/image" Target="../media/image19.png"/><Relationship Id="rId15" Type="http://schemas.openxmlformats.org/officeDocument/2006/relationships/image" Target="../media/image110.jfif"/><Relationship Id="rId10" Type="http://schemas.openxmlformats.org/officeDocument/2006/relationships/image" Target="../media/image41.jpeg"/><Relationship Id="rId4" Type="http://schemas.openxmlformats.org/officeDocument/2006/relationships/image" Target="../media/image18.jpeg"/><Relationship Id="rId9" Type="http://schemas.openxmlformats.org/officeDocument/2006/relationships/image" Target="../media/image40.jpeg"/><Relationship Id="rId1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5.jpeg"/><Relationship Id="rId7" Type="http://schemas.openxmlformats.org/officeDocument/2006/relationships/image" Target="../media/image117.jpeg"/><Relationship Id="rId12" Type="http://schemas.openxmlformats.org/officeDocument/2006/relationships/image" Target="../media/image12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6.jpeg"/><Relationship Id="rId11" Type="http://schemas.openxmlformats.org/officeDocument/2006/relationships/image" Target="../media/image121.jpeg"/><Relationship Id="rId5" Type="http://schemas.openxmlformats.org/officeDocument/2006/relationships/image" Target="../media/image57.jpeg"/><Relationship Id="rId10" Type="http://schemas.openxmlformats.org/officeDocument/2006/relationships/image" Target="../media/image120.jpeg"/><Relationship Id="rId4" Type="http://schemas.openxmlformats.org/officeDocument/2006/relationships/image" Target="../media/image6.jpeg"/><Relationship Id="rId9" Type="http://schemas.openxmlformats.org/officeDocument/2006/relationships/image" Target="../media/image119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127.jpeg"/><Relationship Id="rId3" Type="http://schemas.openxmlformats.org/officeDocument/2006/relationships/image" Target="../media/image68.jpeg"/><Relationship Id="rId7" Type="http://schemas.openxmlformats.org/officeDocument/2006/relationships/image" Target="../media/image23.png"/><Relationship Id="rId12" Type="http://schemas.openxmlformats.org/officeDocument/2006/relationships/image" Target="../media/image126.jpeg"/><Relationship Id="rId2" Type="http://schemas.openxmlformats.org/officeDocument/2006/relationships/notesSlide" Target="../notesSlides/notesSlide54.xml"/><Relationship Id="rId16" Type="http://schemas.openxmlformats.org/officeDocument/2006/relationships/image" Target="../media/image8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11" Type="http://schemas.openxmlformats.org/officeDocument/2006/relationships/image" Target="../media/image125.jpeg"/><Relationship Id="rId5" Type="http://schemas.openxmlformats.org/officeDocument/2006/relationships/image" Target="../media/image19.png"/><Relationship Id="rId15" Type="http://schemas.openxmlformats.org/officeDocument/2006/relationships/image" Target="../media/image111.jpeg"/><Relationship Id="rId10" Type="http://schemas.openxmlformats.org/officeDocument/2006/relationships/image" Target="../media/image124.jpeg"/><Relationship Id="rId4" Type="http://schemas.openxmlformats.org/officeDocument/2006/relationships/image" Target="../media/image18.jpeg"/><Relationship Id="rId9" Type="http://schemas.openxmlformats.org/officeDocument/2006/relationships/image" Target="../media/image123.png"/><Relationship Id="rId14" Type="http://schemas.openxmlformats.org/officeDocument/2006/relationships/image" Target="../media/image12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fi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1.jpeg"/><Relationship Id="rId4" Type="http://schemas.openxmlformats.org/officeDocument/2006/relationships/image" Target="../media/image13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13" Type="http://schemas.openxmlformats.org/officeDocument/2006/relationships/image" Target="../media/image141.jpeg"/><Relationship Id="rId3" Type="http://schemas.openxmlformats.org/officeDocument/2006/relationships/image" Target="../media/image77.jpeg"/><Relationship Id="rId7" Type="http://schemas.openxmlformats.org/officeDocument/2006/relationships/image" Target="../media/image135.jpeg"/><Relationship Id="rId12" Type="http://schemas.openxmlformats.org/officeDocument/2006/relationships/image" Target="../media/image14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4.jpeg"/><Relationship Id="rId11" Type="http://schemas.openxmlformats.org/officeDocument/2006/relationships/image" Target="../media/image139.jpeg"/><Relationship Id="rId5" Type="http://schemas.openxmlformats.org/officeDocument/2006/relationships/image" Target="../media/image133.jpeg"/><Relationship Id="rId10" Type="http://schemas.openxmlformats.org/officeDocument/2006/relationships/image" Target="../media/image138.jpeg"/><Relationship Id="rId4" Type="http://schemas.openxmlformats.org/officeDocument/2006/relationships/image" Target="../media/image81.jpeg"/><Relationship Id="rId9" Type="http://schemas.openxmlformats.org/officeDocument/2006/relationships/image" Target="../media/image13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4.jpeg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5" Type="http://schemas.openxmlformats.org/officeDocument/2006/relationships/image" Target="../media/image24.jpe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Relationship Id="rId14" Type="http://schemas.openxmlformats.org/officeDocument/2006/relationships/image" Target="../media/image2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3" Type="http://schemas.openxmlformats.org/officeDocument/2006/relationships/image" Target="../media/image29.jpeg"/><Relationship Id="rId7" Type="http://schemas.openxmlformats.org/officeDocument/2006/relationships/image" Target="../media/image23.pn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60.xml"/><Relationship Id="rId16" Type="http://schemas.openxmlformats.org/officeDocument/2006/relationships/image" Target="../media/image1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11" Type="http://schemas.openxmlformats.org/officeDocument/2006/relationships/image" Target="../media/image39.png"/><Relationship Id="rId5" Type="http://schemas.openxmlformats.org/officeDocument/2006/relationships/image" Target="../media/image19.png"/><Relationship Id="rId15" Type="http://schemas.openxmlformats.org/officeDocument/2006/relationships/image" Target="../media/image142.jpeg"/><Relationship Id="rId10" Type="http://schemas.openxmlformats.org/officeDocument/2006/relationships/image" Target="../media/image38.png"/><Relationship Id="rId4" Type="http://schemas.openxmlformats.org/officeDocument/2006/relationships/image" Target="../media/image18.jpeg"/><Relationship Id="rId9" Type="http://schemas.openxmlformats.org/officeDocument/2006/relationships/image" Target="../media/image37.png"/><Relationship Id="rId14" Type="http://schemas.openxmlformats.org/officeDocument/2006/relationships/image" Target="../media/image11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gif"/><Relationship Id="rId3" Type="http://schemas.openxmlformats.org/officeDocument/2006/relationships/image" Target="../media/image147.jpeg"/><Relationship Id="rId7" Type="http://schemas.openxmlformats.org/officeDocument/2006/relationships/image" Target="../media/image15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9.jpeg"/><Relationship Id="rId11" Type="http://schemas.openxmlformats.org/officeDocument/2006/relationships/image" Target="../media/image154.jpeg"/><Relationship Id="rId5" Type="http://schemas.openxmlformats.org/officeDocument/2006/relationships/image" Target="../media/image148.jpeg"/><Relationship Id="rId10" Type="http://schemas.openxmlformats.org/officeDocument/2006/relationships/image" Target="../media/image153.jpeg"/><Relationship Id="rId4" Type="http://schemas.openxmlformats.org/officeDocument/2006/relationships/image" Target="../media/image6.jpeg"/><Relationship Id="rId9" Type="http://schemas.openxmlformats.org/officeDocument/2006/relationships/image" Target="../media/image152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98.png"/><Relationship Id="rId3" Type="http://schemas.openxmlformats.org/officeDocument/2006/relationships/image" Target="../media/image147.jpeg"/><Relationship Id="rId7" Type="http://schemas.openxmlformats.org/officeDocument/2006/relationships/image" Target="../media/image21.jpe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66.xml"/><Relationship Id="rId16" Type="http://schemas.openxmlformats.org/officeDocument/2006/relationships/image" Target="../media/image15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11" Type="http://schemas.openxmlformats.org/officeDocument/2006/relationships/image" Target="../media/image13.png"/><Relationship Id="rId5" Type="http://schemas.openxmlformats.org/officeDocument/2006/relationships/image" Target="../media/image19.png"/><Relationship Id="rId15" Type="http://schemas.openxmlformats.org/officeDocument/2006/relationships/image" Target="../media/image126.jpeg"/><Relationship Id="rId10" Type="http://schemas.openxmlformats.org/officeDocument/2006/relationships/image" Target="../media/image41.jpeg"/><Relationship Id="rId4" Type="http://schemas.openxmlformats.org/officeDocument/2006/relationships/image" Target="../media/image18.jpeg"/><Relationship Id="rId9" Type="http://schemas.openxmlformats.org/officeDocument/2006/relationships/image" Target="../media/image23.png"/><Relationship Id="rId14" Type="http://schemas.openxmlformats.org/officeDocument/2006/relationships/image" Target="../media/image15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13" Type="http://schemas.openxmlformats.org/officeDocument/2006/relationships/image" Target="../media/image168.jpeg"/><Relationship Id="rId3" Type="http://schemas.openxmlformats.org/officeDocument/2006/relationships/image" Target="../media/image160.jpeg"/><Relationship Id="rId7" Type="http://schemas.openxmlformats.org/officeDocument/2006/relationships/image" Target="../media/image59.jpeg"/><Relationship Id="rId12" Type="http://schemas.openxmlformats.org/officeDocument/2006/relationships/image" Target="../media/image167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3.png"/><Relationship Id="rId11" Type="http://schemas.openxmlformats.org/officeDocument/2006/relationships/image" Target="../media/image32.jpeg"/><Relationship Id="rId5" Type="http://schemas.openxmlformats.org/officeDocument/2006/relationships/image" Target="../media/image162.jpeg"/><Relationship Id="rId10" Type="http://schemas.openxmlformats.org/officeDocument/2006/relationships/image" Target="../media/image166.jpeg"/><Relationship Id="rId4" Type="http://schemas.openxmlformats.org/officeDocument/2006/relationships/image" Target="../media/image161.jpeg"/><Relationship Id="rId9" Type="http://schemas.openxmlformats.org/officeDocument/2006/relationships/image" Target="../media/image165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111.jpeg"/><Relationship Id="rId3" Type="http://schemas.openxmlformats.org/officeDocument/2006/relationships/image" Target="../media/image160.jpeg"/><Relationship Id="rId7" Type="http://schemas.openxmlformats.org/officeDocument/2006/relationships/image" Target="../media/image3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72.xml"/><Relationship Id="rId16" Type="http://schemas.openxmlformats.org/officeDocument/2006/relationships/image" Target="../media/image17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11" Type="http://schemas.openxmlformats.org/officeDocument/2006/relationships/image" Target="../media/image62.png"/><Relationship Id="rId5" Type="http://schemas.openxmlformats.org/officeDocument/2006/relationships/image" Target="../media/image19.png"/><Relationship Id="rId15" Type="http://schemas.openxmlformats.org/officeDocument/2006/relationships/image" Target="../media/image169.jpeg"/><Relationship Id="rId10" Type="http://schemas.openxmlformats.org/officeDocument/2006/relationships/image" Target="../media/image61.jpeg"/><Relationship Id="rId4" Type="http://schemas.openxmlformats.org/officeDocument/2006/relationships/image" Target="../media/image18.jpeg"/><Relationship Id="rId9" Type="http://schemas.openxmlformats.org/officeDocument/2006/relationships/image" Target="../media/image41.jpeg"/><Relationship Id="rId14" Type="http://schemas.openxmlformats.org/officeDocument/2006/relationships/image" Target="../media/image8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jpeg"/><Relationship Id="rId13" Type="http://schemas.openxmlformats.org/officeDocument/2006/relationships/image" Target="../media/image180.jpeg"/><Relationship Id="rId3" Type="http://schemas.openxmlformats.org/officeDocument/2006/relationships/image" Target="../media/image115.jpeg"/><Relationship Id="rId7" Type="http://schemas.openxmlformats.org/officeDocument/2006/relationships/image" Target="../media/image175.jpe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4.jpeg"/><Relationship Id="rId11" Type="http://schemas.openxmlformats.org/officeDocument/2006/relationships/image" Target="../media/image179.jpeg"/><Relationship Id="rId5" Type="http://schemas.openxmlformats.org/officeDocument/2006/relationships/image" Target="../media/image116.jpeg"/><Relationship Id="rId10" Type="http://schemas.openxmlformats.org/officeDocument/2006/relationships/image" Target="../media/image178.png"/><Relationship Id="rId4" Type="http://schemas.openxmlformats.org/officeDocument/2006/relationships/image" Target="../media/image6.jpeg"/><Relationship Id="rId9" Type="http://schemas.openxmlformats.org/officeDocument/2006/relationships/image" Target="../media/image177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jpeg"/><Relationship Id="rId13" Type="http://schemas.openxmlformats.org/officeDocument/2006/relationships/image" Target="../media/image185.jpeg"/><Relationship Id="rId3" Type="http://schemas.openxmlformats.org/officeDocument/2006/relationships/image" Target="../media/image68.jpeg"/><Relationship Id="rId7" Type="http://schemas.openxmlformats.org/officeDocument/2006/relationships/image" Target="../media/image83.png"/><Relationship Id="rId12" Type="http://schemas.openxmlformats.org/officeDocument/2006/relationships/image" Target="../media/image169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1.jpeg"/><Relationship Id="rId11" Type="http://schemas.openxmlformats.org/officeDocument/2006/relationships/image" Target="../media/image184.jpeg"/><Relationship Id="rId5" Type="http://schemas.openxmlformats.org/officeDocument/2006/relationships/image" Target="../media/image125.jpeg"/><Relationship Id="rId15" Type="http://schemas.openxmlformats.org/officeDocument/2006/relationships/image" Target="../media/image187.jpeg"/><Relationship Id="rId10" Type="http://schemas.openxmlformats.org/officeDocument/2006/relationships/image" Target="../media/image183.jpeg"/><Relationship Id="rId4" Type="http://schemas.openxmlformats.org/officeDocument/2006/relationships/image" Target="../media/image20.jpeg"/><Relationship Id="rId9" Type="http://schemas.openxmlformats.org/officeDocument/2006/relationships/image" Target="../media/image182.jpeg"/><Relationship Id="rId14" Type="http://schemas.openxmlformats.org/officeDocument/2006/relationships/image" Target="../media/image18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198.jpeg"/><Relationship Id="rId3" Type="http://schemas.openxmlformats.org/officeDocument/2006/relationships/image" Target="../media/image190.jpeg"/><Relationship Id="rId7" Type="http://schemas.openxmlformats.org/officeDocument/2006/relationships/image" Target="../media/image193.jpeg"/><Relationship Id="rId12" Type="http://schemas.openxmlformats.org/officeDocument/2006/relationships/image" Target="../media/image197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2.jpeg"/><Relationship Id="rId11" Type="http://schemas.openxmlformats.org/officeDocument/2006/relationships/image" Target="../media/image196.jpeg"/><Relationship Id="rId5" Type="http://schemas.openxmlformats.org/officeDocument/2006/relationships/image" Target="../media/image191.jpeg"/><Relationship Id="rId10" Type="http://schemas.openxmlformats.org/officeDocument/2006/relationships/image" Target="../media/image195.jpeg"/><Relationship Id="rId4" Type="http://schemas.openxmlformats.org/officeDocument/2006/relationships/image" Target="../media/image138.jpeg"/><Relationship Id="rId9" Type="http://schemas.openxmlformats.org/officeDocument/2006/relationships/image" Target="../media/image194.jpe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11.jpeg"/><Relationship Id="rId3" Type="http://schemas.openxmlformats.org/officeDocument/2006/relationships/image" Target="../media/image190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84.xml"/><Relationship Id="rId16" Type="http://schemas.openxmlformats.org/officeDocument/2006/relationships/image" Target="../media/image1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11" Type="http://schemas.openxmlformats.org/officeDocument/2006/relationships/image" Target="../media/image40.jpeg"/><Relationship Id="rId5" Type="http://schemas.openxmlformats.org/officeDocument/2006/relationships/image" Target="../media/image19.png"/><Relationship Id="rId15" Type="http://schemas.openxmlformats.org/officeDocument/2006/relationships/image" Target="../media/image200.png"/><Relationship Id="rId10" Type="http://schemas.openxmlformats.org/officeDocument/2006/relationships/image" Target="../media/image39.png"/><Relationship Id="rId4" Type="http://schemas.openxmlformats.org/officeDocument/2006/relationships/image" Target="../media/image18.jpeg"/><Relationship Id="rId9" Type="http://schemas.openxmlformats.org/officeDocument/2006/relationships/image" Target="../media/image38.png"/><Relationship Id="rId14" Type="http://schemas.openxmlformats.org/officeDocument/2006/relationships/image" Target="../media/image199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211.jpeg"/><Relationship Id="rId3" Type="http://schemas.openxmlformats.org/officeDocument/2006/relationships/image" Target="../media/image147.jpeg"/><Relationship Id="rId7" Type="http://schemas.openxmlformats.org/officeDocument/2006/relationships/image" Target="../media/image206.jpeg"/><Relationship Id="rId12" Type="http://schemas.openxmlformats.org/officeDocument/2006/relationships/image" Target="../media/image210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5.jpeg"/><Relationship Id="rId11" Type="http://schemas.openxmlformats.org/officeDocument/2006/relationships/image" Target="../media/image209.jpeg"/><Relationship Id="rId5" Type="http://schemas.openxmlformats.org/officeDocument/2006/relationships/image" Target="../media/image204.jpeg"/><Relationship Id="rId10" Type="http://schemas.openxmlformats.org/officeDocument/2006/relationships/image" Target="../media/image208.jpeg"/><Relationship Id="rId4" Type="http://schemas.openxmlformats.org/officeDocument/2006/relationships/image" Target="../media/image203.jpeg"/><Relationship Id="rId9" Type="http://schemas.openxmlformats.org/officeDocument/2006/relationships/image" Target="../media/image20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12.jpeg"/><Relationship Id="rId3" Type="http://schemas.openxmlformats.org/officeDocument/2006/relationships/image" Target="../media/image147.jpeg"/><Relationship Id="rId7" Type="http://schemas.openxmlformats.org/officeDocument/2006/relationships/image" Target="../media/image23.png"/><Relationship Id="rId12" Type="http://schemas.openxmlformats.org/officeDocument/2006/relationships/image" Target="../media/image156.jpeg"/><Relationship Id="rId2" Type="http://schemas.openxmlformats.org/officeDocument/2006/relationships/notesSlide" Target="../notesSlides/notesSlide90.xml"/><Relationship Id="rId16" Type="http://schemas.openxmlformats.org/officeDocument/2006/relationships/image" Target="../media/image21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11" Type="http://schemas.openxmlformats.org/officeDocument/2006/relationships/image" Target="../media/image126.jpeg"/><Relationship Id="rId5" Type="http://schemas.openxmlformats.org/officeDocument/2006/relationships/image" Target="../media/image19.png"/><Relationship Id="rId15" Type="http://schemas.openxmlformats.org/officeDocument/2006/relationships/image" Target="../media/image214.jpeg"/><Relationship Id="rId10" Type="http://schemas.openxmlformats.org/officeDocument/2006/relationships/image" Target="../media/image155.jpeg"/><Relationship Id="rId4" Type="http://schemas.openxmlformats.org/officeDocument/2006/relationships/image" Target="../media/image18.jpeg"/><Relationship Id="rId9" Type="http://schemas.openxmlformats.org/officeDocument/2006/relationships/image" Target="../media/image50.png"/><Relationship Id="rId14" Type="http://schemas.openxmlformats.org/officeDocument/2006/relationships/image" Target="../media/image213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jpeg"/><Relationship Id="rId3" Type="http://schemas.openxmlformats.org/officeDocument/2006/relationships/image" Target="../media/image218.jpeg"/><Relationship Id="rId7" Type="http://schemas.openxmlformats.org/officeDocument/2006/relationships/image" Target="../media/image222.jfif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1.jpeg"/><Relationship Id="rId5" Type="http://schemas.openxmlformats.org/officeDocument/2006/relationships/image" Target="../media/image220.jpeg"/><Relationship Id="rId4" Type="http://schemas.openxmlformats.org/officeDocument/2006/relationships/image" Target="../media/image219.jpeg"/><Relationship Id="rId9" Type="http://schemas.openxmlformats.org/officeDocument/2006/relationships/image" Target="../media/image224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143.png"/><Relationship Id="rId3" Type="http://schemas.openxmlformats.org/officeDocument/2006/relationships/image" Target="../media/image218.jpeg"/><Relationship Id="rId7" Type="http://schemas.openxmlformats.org/officeDocument/2006/relationships/image" Target="../media/image40.jpeg"/><Relationship Id="rId12" Type="http://schemas.openxmlformats.org/officeDocument/2006/relationships/image" Target="../media/image200.png"/><Relationship Id="rId2" Type="http://schemas.openxmlformats.org/officeDocument/2006/relationships/notesSlide" Target="../notesSlides/notesSlide96.xml"/><Relationship Id="rId16" Type="http://schemas.openxmlformats.org/officeDocument/2006/relationships/image" Target="../media/image2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11" Type="http://schemas.openxmlformats.org/officeDocument/2006/relationships/image" Target="../media/image199.jpeg"/><Relationship Id="rId5" Type="http://schemas.openxmlformats.org/officeDocument/2006/relationships/image" Target="../media/image19.png"/><Relationship Id="rId15" Type="http://schemas.openxmlformats.org/officeDocument/2006/relationships/image" Target="../media/image226.png"/><Relationship Id="rId10" Type="http://schemas.openxmlformats.org/officeDocument/2006/relationships/image" Target="../media/image215.jpeg"/><Relationship Id="rId4" Type="http://schemas.openxmlformats.org/officeDocument/2006/relationships/image" Target="../media/image18.jpeg"/><Relationship Id="rId9" Type="http://schemas.openxmlformats.org/officeDocument/2006/relationships/image" Target="../media/image62.png"/><Relationship Id="rId14" Type="http://schemas.openxmlformats.org/officeDocument/2006/relationships/image" Target="../media/image225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9.jfi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89FBC09-5A84-45A9-B63B-5DEAA4BE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397" y="994567"/>
            <a:ext cx="10700403" cy="666750"/>
          </a:xfrm>
        </p:spPr>
        <p:txBody>
          <a:bodyPr rtlCol="0"/>
          <a:lstStyle/>
          <a:p>
            <a:pPr algn="ctr" rtl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КОНГРЕСС ПРОМЫШЛЕННИКОВ И ПРЕДПРИНИМАТЕЛЕЙ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3927B38-2109-4A32-9B61-7046301BA0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75764" y="6241764"/>
            <a:ext cx="301911" cy="270474"/>
          </a:xfrm>
        </p:spPr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1</a:t>
            </a:fld>
            <a:endParaRPr lang="ru-RU" dirty="0"/>
          </a:p>
        </p:txBody>
      </p:sp>
      <p:sp>
        <p:nvSpPr>
          <p:cNvPr id="10" name="Объект 8">
            <a:extLst>
              <a:ext uri="{FF2B5EF4-FFF2-40B4-BE49-F238E27FC236}">
                <a16:creationId xmlns:a16="http://schemas.microsoft.com/office/drawing/2014/main" id="{741D6D94-B2BB-401E-AACC-F5CA79C890E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56844" y="2031932"/>
            <a:ext cx="11269875" cy="644593"/>
          </a:xfrm>
        </p:spPr>
        <p:txBody>
          <a:bodyPr rtlCol="0"/>
          <a:lstStyle/>
          <a:p>
            <a:pPr algn="ctr">
              <a:spcAft>
                <a:spcPts val="600"/>
              </a:spcAft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Конгресс объединяет национальные союзы промышленников и предпринимателей </a:t>
            </a: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стран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Европы и Азии: </a:t>
            </a:r>
          </a:p>
        </p:txBody>
      </p:sp>
      <p:sp>
        <p:nvSpPr>
          <p:cNvPr id="8" name="Объект 8">
            <a:extLst>
              <a:ext uri="{FF2B5EF4-FFF2-40B4-BE49-F238E27FC236}">
                <a16:creationId xmlns:a16="http://schemas.microsoft.com/office/drawing/2014/main" id="{741D6D94-B2BB-401E-AACC-F5CA79C890E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628775" y="2932840"/>
            <a:ext cx="2695575" cy="3058385"/>
          </a:xfrm>
        </p:spPr>
        <p:txBody>
          <a:bodyPr rtlCol="0"/>
          <a:lstStyle/>
          <a:p>
            <a:pPr algn="just">
              <a:spcAft>
                <a:spcPts val="600"/>
              </a:spcAft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Азербайджанская Республика </a:t>
            </a:r>
          </a:p>
          <a:p>
            <a:pPr algn="just">
              <a:spcAft>
                <a:spcPts val="600"/>
              </a:spcAft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Армения </a:t>
            </a:r>
          </a:p>
          <a:p>
            <a:pPr algn="just">
              <a:spcAft>
                <a:spcPts val="600"/>
              </a:spcAft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Беларусь </a:t>
            </a:r>
          </a:p>
          <a:p>
            <a:pPr algn="just">
              <a:spcAft>
                <a:spcPts val="600"/>
              </a:spcAft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Болгария </a:t>
            </a:r>
          </a:p>
          <a:p>
            <a:pPr algn="just">
              <a:spcAft>
                <a:spcPts val="600"/>
              </a:spcAft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Грузия </a:t>
            </a:r>
          </a:p>
          <a:p>
            <a:pPr algn="just">
              <a:spcAft>
                <a:spcPts val="600"/>
              </a:spcAft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Греческая Республика </a:t>
            </a:r>
          </a:p>
          <a:p>
            <a:pPr algn="just">
              <a:spcAft>
                <a:spcPts val="600"/>
              </a:spcAft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Итальянская Республика </a:t>
            </a:r>
          </a:p>
          <a:p>
            <a:pPr algn="just">
              <a:spcAft>
                <a:spcPts val="600"/>
              </a:spcAft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Венгрия </a:t>
            </a:r>
          </a:p>
          <a:p>
            <a:pPr lvl="0" algn="just">
              <a:spcAft>
                <a:spcPts val="600"/>
              </a:spcAft>
            </a:pP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Казахстан </a:t>
            </a:r>
          </a:p>
          <a:p>
            <a:pPr algn="just">
              <a:spcAft>
                <a:spcPts val="600"/>
              </a:spcAft>
            </a:pP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741D6D94-B2BB-401E-AACC-F5CA79C890E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884410" y="2932840"/>
            <a:ext cx="3000375" cy="2829785"/>
          </a:xfrm>
        </p:spPr>
        <p:txBody>
          <a:bodyPr rtlCol="0"/>
          <a:lstStyle/>
          <a:p>
            <a:pPr lvl="0" algn="just">
              <a:spcAft>
                <a:spcPts val="600"/>
              </a:spcAft>
              <a:buClr>
                <a:srgbClr val="107082"/>
              </a:buClr>
            </a:pPr>
            <a:r>
              <a:rPr lang="ru-RU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Кыргызская</a:t>
            </a:r>
            <a:r>
              <a:rPr lang="ru-RU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</a:t>
            </a:r>
          </a:p>
          <a:p>
            <a:pPr lvl="0" algn="just">
              <a:spcAft>
                <a:spcPts val="600"/>
              </a:spcAft>
              <a:buClr>
                <a:srgbClr val="107082"/>
              </a:buClr>
            </a:pP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Китайская Народная Республика </a:t>
            </a:r>
          </a:p>
          <a:p>
            <a:pPr lvl="0" algn="just">
              <a:spcAft>
                <a:spcPts val="600"/>
              </a:spcAft>
              <a:buClr>
                <a:srgbClr val="107082"/>
              </a:buClr>
            </a:pP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Латвийская Республика </a:t>
            </a:r>
          </a:p>
          <a:p>
            <a:pPr lvl="0" algn="just">
              <a:spcAft>
                <a:spcPts val="600"/>
              </a:spcAft>
              <a:buClr>
                <a:srgbClr val="107082"/>
              </a:buClr>
            </a:pP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Литовская Республика </a:t>
            </a:r>
          </a:p>
          <a:p>
            <a:pPr lvl="0" algn="just">
              <a:spcAft>
                <a:spcPts val="600"/>
              </a:spcAft>
              <a:buClr>
                <a:srgbClr val="107082"/>
              </a:buClr>
            </a:pP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</a:t>
            </a:r>
            <a:r>
              <a:rPr lang="ru-RU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Македония</a:t>
            </a:r>
          </a:p>
          <a:p>
            <a:pPr algn="just">
              <a:spcAft>
                <a:spcPts val="600"/>
              </a:spcAft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Польша</a:t>
            </a:r>
          </a:p>
          <a:p>
            <a:pPr algn="just">
              <a:spcAft>
                <a:spcPts val="600"/>
              </a:spcAft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Молдова</a:t>
            </a:r>
          </a:p>
          <a:p>
            <a:pPr algn="just">
              <a:spcAft>
                <a:spcPts val="600"/>
              </a:spcAft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Российская Федерация</a:t>
            </a:r>
          </a:p>
          <a:p>
            <a:pPr algn="just">
              <a:spcAft>
                <a:spcPts val="600"/>
              </a:spcAft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Румыния </a:t>
            </a:r>
          </a:p>
          <a:p>
            <a:pPr algn="just">
              <a:spcAft>
                <a:spcPts val="600"/>
              </a:spcAft>
            </a:pP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600"/>
              </a:spcAft>
              <a:buClr>
                <a:srgbClr val="107082"/>
              </a:buClr>
            </a:pPr>
            <a:endParaRPr lang="ru-RU" sz="1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endPara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endPara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8">
            <a:extLst>
              <a:ext uri="{FF2B5EF4-FFF2-40B4-BE49-F238E27FC236}">
                <a16:creationId xmlns:a16="http://schemas.microsoft.com/office/drawing/2014/main" id="{741D6D94-B2BB-401E-AACC-F5CA79C890E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201025" y="2932839"/>
            <a:ext cx="3000375" cy="3721387"/>
          </a:xfrm>
        </p:spPr>
        <p:txBody>
          <a:bodyPr rtlCol="0"/>
          <a:lstStyle/>
          <a:p>
            <a:pPr algn="just">
              <a:spcAft>
                <a:spcPts val="600"/>
              </a:spcAft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Узбекистан</a:t>
            </a:r>
          </a:p>
          <a:p>
            <a:pPr algn="just">
              <a:spcAft>
                <a:spcPts val="600"/>
              </a:spcAft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Таджикистан</a:t>
            </a:r>
          </a:p>
          <a:p>
            <a:pPr algn="just">
              <a:spcAft>
                <a:spcPts val="600"/>
              </a:spcAft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Украина </a:t>
            </a:r>
          </a:p>
          <a:p>
            <a:pPr algn="just">
              <a:spcAft>
                <a:spcPts val="600"/>
              </a:spcAft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Эстонская Республика </a:t>
            </a:r>
          </a:p>
          <a:p>
            <a:pPr>
              <a:spcAft>
                <a:spcPts val="600"/>
              </a:spcAft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Федеративная Республика Германия</a:t>
            </a:r>
          </a:p>
          <a:p>
            <a:pPr algn="just">
              <a:spcAft>
                <a:spcPts val="600"/>
              </a:spcAft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Корея</a:t>
            </a:r>
          </a:p>
          <a:p>
            <a:pPr algn="just">
              <a:spcAft>
                <a:spcPts val="600"/>
              </a:spcAft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Индия</a:t>
            </a:r>
          </a:p>
          <a:p>
            <a:pPr algn="just">
              <a:spcAft>
                <a:spcPts val="600"/>
              </a:spcAft>
            </a:pPr>
            <a:endPara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endPara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286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41"/>
    </mc:Choice>
    <mc:Fallback>
      <p:transition spd="slow" advTm="454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011025" cy="6858001"/>
          </a:xfr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-1"/>
            <a:ext cx="12192001" cy="6858000"/>
          </a:xfrm>
          <a:prstGeom prst="rect">
            <a:avLst/>
          </a:prstGeom>
          <a:solidFill>
            <a:srgbClr val="51292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объект 7" descr="Бежевый прямоугольник">
            <a:extLst>
              <a:ext uri="{FF2B5EF4-FFF2-40B4-BE49-F238E27FC236}">
                <a16:creationId xmlns:a16="http://schemas.microsoft.com/office/drawing/2014/main" id="{400AB11A-4D5E-4CDE-BB60-C8578F59C3E0}"/>
              </a:ext>
            </a:extLst>
          </p:cNvPr>
          <p:cNvSpPr/>
          <p:nvPr/>
        </p:nvSpPr>
        <p:spPr bwMode="white">
          <a:xfrm flipV="1">
            <a:off x="782245" y="1083650"/>
            <a:ext cx="10471909" cy="105504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10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57" y="685366"/>
            <a:ext cx="1807063" cy="503789"/>
          </a:xfrm>
        </p:spPr>
        <p:txBody>
          <a:bodyPr rtlCol="0"/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КУВЕЙТ</a:t>
            </a:r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D1BEBF22-A40E-4194-AD9A-12E9E5AB001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82245" y="1465239"/>
            <a:ext cx="10771295" cy="5030811"/>
          </a:xfrm>
          <a:prstGeom prst="rect">
            <a:avLst/>
          </a:prstGeom>
        </p:spPr>
        <p:txBody>
          <a:bodyPr rtlCol="0"/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ВПП: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 млрд </a:t>
            </a:r>
            <a:r>
              <a:rPr lang="ru-RU" sz="1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долл</a:t>
            </a:r>
            <a:r>
              <a:rPr lang="ru-RU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Население: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4,207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Кувейта - небольшая, но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богатая,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основанная на нефти. Кувейтский динар - самая дорогая денежная единица в мире.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данным Всемирного банка, Кувейт занимает четвертое место в мире по уровню доходов на душу населения. </a:t>
            </a:r>
            <a:endParaRPr lang="ru-RU" sz="1800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Кувейт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как и другие арабские нефтедобывающие страны в районе Персидского залива, входит в немногочисленную группу развивающихся государств, которые сумели извлечь выгоду из </a:t>
            </a:r>
            <a:r>
              <a:rPr lang="ru-RU" sz="1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энергосырьевого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кризиса 70-х годов. Резкое повышение цен на жидкие углеводороды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сильно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изменило судьбу этой страны. Застой в экономике сменился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ее бурным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ростом. </a:t>
            </a:r>
            <a:endParaRPr lang="ru-RU" sz="1800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Кувейт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крупным экспортером нефти. Развиты также нефтепереработка и нефтехимия. Добыча нефти обеспечивает 50 % ВВП Кувейта, её доля в экспорте страны составляет 90 %. Ежегодная добыча нефти составляет порядка 100 млн тонн, природного газа более 4,5 млрд кубометров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развиты производство стройматериалов,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удобрений,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пищевая промышленность. Осуществляется опреснение морской воды, по которому Кувейт является лидером. Также развита добыча жемчуга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данное время Кувейт развивает и другие отрасли промышленности, не связанные с нефтью.</a:t>
            </a:r>
            <a:endParaRPr lang="ru-RU" sz="1800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048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20"/>
    </mc:Choice>
    <mc:Fallback>
      <p:transition spd="slow" advTm="5320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объект 7" descr="Бежевый прямоугольник">
            <a:extLst>
              <a:ext uri="{FF2B5EF4-FFF2-40B4-BE49-F238E27FC236}">
                <a16:creationId xmlns:a16="http://schemas.microsoft.com/office/drawing/2014/main" id="{400AB11A-4D5E-4CDE-BB60-C8578F59C3E0}"/>
              </a:ext>
            </a:extLst>
          </p:cNvPr>
          <p:cNvSpPr/>
          <p:nvPr/>
        </p:nvSpPr>
        <p:spPr bwMode="white">
          <a:xfrm flipV="1">
            <a:off x="782245" y="1007449"/>
            <a:ext cx="10779907" cy="105505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100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57" y="609166"/>
            <a:ext cx="5962368" cy="503789"/>
          </a:xfrm>
        </p:spPr>
        <p:txBody>
          <a:bodyPr rtlCol="0"/>
          <a:lstStyle/>
          <a:p>
            <a:pPr rtl="0"/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малайзия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D1BEBF22-A40E-4194-AD9A-12E9E5AB001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90857" y="1354859"/>
            <a:ext cx="10771295" cy="5103092"/>
          </a:xfrm>
          <a:prstGeom prst="rect">
            <a:avLst/>
          </a:prstGeom>
        </p:spPr>
        <p:txBody>
          <a:bodyPr rtlCol="0"/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ВПП: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364,7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 долл. 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Население: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31,9 млн. 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основным экономическим показателям Малайзия входит в число новых индустриальных стран. В 2019 г. темпы роста ВВП составили 4,3%. Золотовалютные резервы на декабрь 2019 г. составили 102,8 млрд. долл. США. Уровень инфляции – 0,7%, безработицы – 3,3%.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Крупнейшим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сектором экономики является сфера услуг – более 52,4% ВВП. Динамично развиваются такие области, как финансы, недвижимость, оптовая и розничная торговля, коммуникационные технологии, государственные услуги. В 2019 г. страну посетили более 26,1 млн. туристов. Ведущее промышленное производство – выпуск ориентированной на экспорт электронной и электротехнической продукции (интегральные схемы, кондиционеры, радио- и телевизионная аппаратура). Другие крупные отрасли – химическая, пищевая, резинотехническая промышленность, металлообработка. Имеется собственное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автомобилестроение. Добывающая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промышленность – добыча нефти и газа. В сельском хозяйстве ведущие позиции принадлежат предприятиям по производству пальмового масла.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 в основном представлен электроникой и электротехникой, пальмовым маслом и продуктами его переработки. В импорте главными статьями являются машины и оборудование, промышленные товары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Малайзия является страной с одним из самых динамичных и быстро развивающихся рынков сельскохозяйственной продукции в Юго-Восточной Азии. Уровень потребления данной продукции в Малайзии значительно превосходит объемы производимого в стране продовольствия. Интенсивное развитие сельского хозяйства и агропромышленного комплекса является одним из главных приоритетов экономической политики правительства.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626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12"/>
    </mc:Choice>
    <mc:Fallback>
      <p:transition spd="slow" advTm="6512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CBC84C2-2B48-4B15-A420-8B5F2BDE23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62415" y="110673"/>
            <a:ext cx="11849585" cy="6582358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215354"/>
            <a:ext cx="7560000" cy="300871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статьи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DDB908-45C5-4999-982F-0A82DA013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75763" y="6241764"/>
            <a:ext cx="301911" cy="270474"/>
          </a:xfrm>
        </p:spPr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101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56121" y="2911541"/>
            <a:ext cx="1313807" cy="487855"/>
          </a:xfrm>
          <a:solidFill>
            <a:schemeClr val="tx2">
              <a:alpha val="80000"/>
            </a:schemeClr>
          </a:solidFill>
        </p:spPr>
        <p:txBody>
          <a:bodyPr rtlCol="0"/>
          <a:lstStyle/>
          <a:p>
            <a:r>
              <a:rPr lang="ru-RU" sz="16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Нефтяной газ</a:t>
            </a:r>
            <a:endParaRPr lang="ru-RU" sz="16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30E095F-965E-476E-B681-EE615BECB0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72601" y="2906537"/>
            <a:ext cx="1134216" cy="358561"/>
          </a:xfrm>
          <a:solidFill>
            <a:schemeClr val="tx2">
              <a:alpha val="90000"/>
            </a:scheme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нефть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06123" y="2863121"/>
            <a:ext cx="1876927" cy="610508"/>
          </a:xfrm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Интегральные схемы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78539" y="2903200"/>
            <a:ext cx="1655768" cy="504535"/>
          </a:xfrm>
          <a:solidFill>
            <a:schemeClr val="tx2">
              <a:alpha val="90000"/>
            </a:schemeClr>
          </a:solidFill>
        </p:spPr>
        <p:txBody>
          <a:bodyPr rtlCol="0"/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Полупроводниковые приборы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22099" y="1596874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108" name="Рисунок 107"/>
          <p:cNvPicPr>
            <a:picLocks noGrp="1" noChangeAspect="1"/>
          </p:cNvPicPr>
          <p:nvPr>
            <p:ph type="pic" sz="quarter" idx="24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33579" y="1798289"/>
            <a:ext cx="1012261" cy="1012261"/>
          </a:xfrm>
        </p:spPr>
      </p:pic>
      <p:sp>
        <p:nvSpPr>
          <p:cNvPr id="20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 txBox="1">
            <a:spLocks/>
          </p:cNvSpPr>
          <p:nvPr/>
        </p:nvSpPr>
        <p:spPr>
          <a:xfrm>
            <a:off x="734476" y="3647835"/>
            <a:ext cx="7560000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статьи импорта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72575" y="4059885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29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45470" y="5431479"/>
            <a:ext cx="1800448" cy="550456"/>
          </a:xfrm>
        </p:spPr>
        <p:txBody>
          <a:bodyPr rtlCol="0"/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Вещательное оборудование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93814" y="2929937"/>
            <a:ext cx="1405610" cy="451060"/>
          </a:xfrm>
        </p:spPr>
        <p:txBody>
          <a:bodyPr rtlCol="0"/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Пальмовое масло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25839" y="5460320"/>
            <a:ext cx="1541559" cy="413964"/>
          </a:xfrm>
        </p:spPr>
        <p:txBody>
          <a:bodyPr rtlCol="0"/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Драгоценные камни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Grp="1" noChangeAspect="1"/>
          </p:cNvPicPr>
          <p:nvPr>
            <p:ph type="pic" sz="quarter" idx="23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07523" y="1769375"/>
            <a:ext cx="1012337" cy="1012337"/>
          </a:xfrm>
        </p:spPr>
      </p:pic>
      <p:pic>
        <p:nvPicPr>
          <p:cNvPr id="37" name="Рисунок 36"/>
          <p:cNvPicPr>
            <a:picLocks noGrp="1" noChangeAspect="1"/>
          </p:cNvPicPr>
          <p:nvPr>
            <p:ph type="pic" sz="quarter" idx="24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3701" y="4258019"/>
            <a:ext cx="1014743" cy="1014743"/>
          </a:xfrm>
        </p:spPr>
      </p:pic>
      <p:pic>
        <p:nvPicPr>
          <p:cNvPr id="6" name="Рисунок 5"/>
          <p:cNvPicPr>
            <a:picLocks noGrp="1" noChangeAspect="1"/>
          </p:cNvPicPr>
          <p:nvPr>
            <p:ph type="pic" sz="quarter" idx="25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8056" y="1798913"/>
            <a:ext cx="985252" cy="985252"/>
          </a:xfrm>
        </p:spPr>
      </p:pic>
      <p:pic>
        <p:nvPicPr>
          <p:cNvPr id="14" name="Рисунок 13"/>
          <p:cNvPicPr>
            <a:picLocks noGrp="1" noChangeAspect="1"/>
          </p:cNvPicPr>
          <p:nvPr>
            <p:ph type="pic" sz="quarter" idx="26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85869" y="1787614"/>
            <a:ext cx="995109" cy="995109"/>
          </a:xfrm>
        </p:spPr>
      </p:pic>
      <p:pic>
        <p:nvPicPr>
          <p:cNvPr id="24" name="Рисунок 23"/>
          <p:cNvPicPr>
            <a:picLocks noGrp="1" noChangeAspect="1"/>
          </p:cNvPicPr>
          <p:nvPr>
            <p:ph type="pic" sz="quarter" idx="26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03681" y="1798289"/>
            <a:ext cx="985876" cy="985876"/>
          </a:xfrm>
        </p:spPr>
      </p:pic>
      <p:pic>
        <p:nvPicPr>
          <p:cNvPr id="41" name="Рисунок 40"/>
          <p:cNvPicPr>
            <a:picLocks noGrp="1" noChangeAspect="1"/>
          </p:cNvPicPr>
          <p:nvPr>
            <p:ph type="pic" sz="quarter" idx="25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8056" y="4260501"/>
            <a:ext cx="985252" cy="985252"/>
          </a:xfrm>
        </p:spPr>
      </p:pic>
      <p:sp>
        <p:nvSpPr>
          <p:cNvPr id="43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94111" y="5353328"/>
            <a:ext cx="1876927" cy="610508"/>
          </a:xfrm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Интегральные схемы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Рисунок 43"/>
          <p:cNvPicPr>
            <a:picLocks noGrp="1" noChangeAspect="1"/>
          </p:cNvPicPr>
          <p:nvPr>
            <p:ph type="pic" sz="quarter" idx="24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8199" y="4260501"/>
            <a:ext cx="1012261" cy="1012261"/>
          </a:xfrm>
        </p:spPr>
      </p:pic>
      <p:sp>
        <p:nvSpPr>
          <p:cNvPr id="45" name="Текст 6">
            <a:extLst>
              <a:ext uri="{FF2B5EF4-FFF2-40B4-BE49-F238E27FC236}">
                <a16:creationId xmlns:a16="http://schemas.microsoft.com/office/drawing/2014/main" id="{030E095F-965E-476E-B681-EE615BECB0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63049" y="5468762"/>
            <a:ext cx="1134216" cy="358561"/>
          </a:xfrm>
          <a:solidFill>
            <a:schemeClr val="tx2">
              <a:alpha val="90000"/>
            </a:scheme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нефть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Рисунок 38"/>
          <p:cNvPicPr>
            <a:picLocks noGrp="1" noChangeAspect="1"/>
          </p:cNvPicPr>
          <p:nvPr>
            <p:ph type="pic" sz="quarter" idx="26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40853" y="4224884"/>
            <a:ext cx="1040125" cy="1040125"/>
          </a:xfrm>
        </p:spPr>
      </p:pic>
      <p:sp>
        <p:nvSpPr>
          <p:cNvPr id="48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59581" y="5441061"/>
            <a:ext cx="1424896" cy="467805"/>
          </a:xfrm>
        </p:spPr>
        <p:txBody>
          <a:bodyPr rtlCol="0"/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Угольные брикеты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Рисунок 46"/>
          <p:cNvPicPr>
            <a:picLocks noGrp="1" noChangeAspect="1"/>
          </p:cNvPicPr>
          <p:nvPr>
            <p:ph type="pic" sz="quarter" idx="25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03681" y="4258019"/>
            <a:ext cx="987734" cy="987734"/>
          </a:xfrm>
        </p:spPr>
      </p:pic>
    </p:spTree>
    <p:extLst>
      <p:ext uri="{BB962C8B-B14F-4D97-AF65-F5344CB8AC3E}">
        <p14:creationId xmlns:p14="http://schemas.microsoft.com/office/powerpoint/2010/main" val="3941094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2"/>
    </mc:Choice>
    <mc:Fallback>
      <p:transition spd="slow" advTm="3792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CBC84C2-2B48-4B15-A420-8B5F2BDE23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94532" y="179109"/>
            <a:ext cx="11832000" cy="6513922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324047"/>
            <a:ext cx="7560000" cy="324754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ТОРГОВЫЕ ПАРТНЕРЫ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DDB908-45C5-4999-982F-0A82DA013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75763" y="6241764"/>
            <a:ext cx="301911" cy="270474"/>
          </a:xfrm>
        </p:spPr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102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85928" y="3145406"/>
            <a:ext cx="9646621" cy="451713"/>
          </a:xfrm>
        </p:spPr>
        <p:txBody>
          <a:bodyPr rtlCol="0"/>
          <a:lstStyle/>
          <a:p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сингапур</a:t>
            </a:r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китай</a:t>
            </a:r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сша</a:t>
            </a:r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япония</a:t>
            </a:r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гонконг</a:t>
            </a:r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тайвань</a:t>
            </a:r>
            <a:endParaRPr lang="ru-RU" sz="20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22099" y="1733874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25" name="Рисунок 24"/>
          <p:cNvPicPr>
            <a:picLocks noGrp="1" noChangeAspect="1"/>
          </p:cNvPicPr>
          <p:nvPr>
            <p:ph type="pic" sz="quarter" idx="2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5382" y="4484969"/>
            <a:ext cx="970482" cy="970482"/>
          </a:xfrm>
        </p:spPr>
      </p:pic>
      <p:sp>
        <p:nvSpPr>
          <p:cNvPr id="41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 txBox="1">
            <a:spLocks/>
          </p:cNvSpPr>
          <p:nvPr/>
        </p:nvSpPr>
        <p:spPr>
          <a:xfrm>
            <a:off x="750939" y="3863317"/>
            <a:ext cx="10308051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ЧЛЕНСТВО В МЕЖДУНАРОДНЫХ ОРГАНИЗАЦИЯХ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89039" y="4273144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43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99336" y="5572816"/>
            <a:ext cx="5678904" cy="415325"/>
          </a:xfrm>
        </p:spPr>
        <p:txBody>
          <a:bodyPr rtlCol="0"/>
          <a:lstStyle/>
          <a:p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ООН  - 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</a:t>
            </a:r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оис</a:t>
            </a:r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мвф</a:t>
            </a:r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атэс</a:t>
            </a:r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асеан</a:t>
            </a:r>
            <a:endParaRPr lang="ru-RU" sz="20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Grp="1" noChangeAspect="1"/>
          </p:cNvPicPr>
          <p:nvPr>
            <p:ph type="pic" sz="quarter" idx="24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2658" y="1977440"/>
            <a:ext cx="1025820" cy="1025820"/>
          </a:xfrm>
        </p:spPr>
      </p:pic>
      <p:pic>
        <p:nvPicPr>
          <p:cNvPr id="22" name="Рисунок 21"/>
          <p:cNvPicPr>
            <a:picLocks noGrp="1" noChangeAspect="1"/>
          </p:cNvPicPr>
          <p:nvPr>
            <p:ph type="pic" sz="quarter" idx="25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57485" y="1977440"/>
            <a:ext cx="1020572" cy="1020572"/>
          </a:xfrm>
        </p:spPr>
      </p:pic>
      <p:pic>
        <p:nvPicPr>
          <p:cNvPr id="35" name="Рисунок 34"/>
          <p:cNvPicPr>
            <a:picLocks noGrp="1" noChangeAspect="1"/>
          </p:cNvPicPr>
          <p:nvPr>
            <p:ph type="pic" sz="quarter" idx="24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4262" y="4480327"/>
            <a:ext cx="970714" cy="970714"/>
          </a:xfrm>
        </p:spPr>
      </p:pic>
      <p:pic>
        <p:nvPicPr>
          <p:cNvPr id="34" name="Рисунок 33"/>
          <p:cNvPicPr>
            <a:picLocks noGrp="1" noChangeAspect="1"/>
          </p:cNvPicPr>
          <p:nvPr>
            <p:ph type="pic" sz="quarter" idx="24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61020" y="4484290"/>
            <a:ext cx="966788" cy="966788"/>
          </a:xfrm>
        </p:spPr>
      </p:pic>
      <p:pic>
        <p:nvPicPr>
          <p:cNvPr id="8" name="Рисунок 7"/>
          <p:cNvPicPr>
            <a:picLocks noGrp="1" noChangeAspect="1"/>
          </p:cNvPicPr>
          <p:nvPr>
            <p:ph type="pic" sz="quarter" idx="23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5928" y="1983799"/>
            <a:ext cx="999007" cy="999007"/>
          </a:xfrm>
        </p:spPr>
      </p:pic>
      <p:pic>
        <p:nvPicPr>
          <p:cNvPr id="11" name="Рисунок 10"/>
          <p:cNvPicPr>
            <a:picLocks noGrp="1" noChangeAspect="1"/>
          </p:cNvPicPr>
          <p:nvPr>
            <p:ph type="pic" sz="quarter" idx="26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4262" y="1972149"/>
            <a:ext cx="1026763" cy="1026763"/>
          </a:xfrm>
        </p:spPr>
      </p:pic>
      <p:pic>
        <p:nvPicPr>
          <p:cNvPr id="16" name="Рисунок 15"/>
          <p:cNvPicPr>
            <a:picLocks noGrp="1" noChangeAspect="1"/>
          </p:cNvPicPr>
          <p:nvPr>
            <p:ph type="pic" sz="quarter" idx="26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44638" y="1980694"/>
            <a:ext cx="1018613" cy="1018613"/>
          </a:xfrm>
        </p:spPr>
      </p:pic>
      <p:pic>
        <p:nvPicPr>
          <p:cNvPr id="21" name="Рисунок 20"/>
          <p:cNvPicPr>
            <a:picLocks noGrp="1" noChangeAspect="1"/>
          </p:cNvPicPr>
          <p:nvPr>
            <p:ph type="pic" sz="quarter" idx="24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33542" y="1983799"/>
            <a:ext cx="999007" cy="999007"/>
          </a:xfrm>
        </p:spPr>
      </p:pic>
      <p:pic>
        <p:nvPicPr>
          <p:cNvPr id="24" name="Рисунок 23"/>
          <p:cNvPicPr>
            <a:picLocks noGrp="1" noChangeAspect="1"/>
          </p:cNvPicPr>
          <p:nvPr>
            <p:ph type="pic" sz="quarter" idx="26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5080" y="4494221"/>
            <a:ext cx="961651" cy="961651"/>
          </a:xfrm>
        </p:spPr>
      </p:pic>
      <p:pic>
        <p:nvPicPr>
          <p:cNvPr id="28" name="Рисунок 27"/>
          <p:cNvPicPr>
            <a:picLocks noGrp="1" noChangeAspect="1"/>
          </p:cNvPicPr>
          <p:nvPr>
            <p:ph type="pic" sz="quarter" idx="26"/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58140" y="4494221"/>
            <a:ext cx="960731" cy="960731"/>
          </a:xfrm>
        </p:spPr>
      </p:pic>
      <p:pic>
        <p:nvPicPr>
          <p:cNvPr id="31" name="Рисунок 30"/>
          <p:cNvPicPr>
            <a:picLocks noGrp="1" noChangeAspect="1"/>
          </p:cNvPicPr>
          <p:nvPr>
            <p:ph type="pic" sz="quarter" idx="25"/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9374" y="4484596"/>
            <a:ext cx="966445" cy="966445"/>
          </a:xfrm>
        </p:spPr>
      </p:pic>
    </p:spTree>
    <p:extLst>
      <p:ext uri="{BB962C8B-B14F-4D97-AF65-F5344CB8AC3E}">
        <p14:creationId xmlns:p14="http://schemas.microsoft.com/office/powerpoint/2010/main" val="2397711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6"/>
    </mc:Choice>
    <mc:Fallback>
      <p:transition spd="slow" advTm="2536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объект 7" descr="Бежевый прямоугольник">
            <a:extLst>
              <a:ext uri="{FF2B5EF4-FFF2-40B4-BE49-F238E27FC236}">
                <a16:creationId xmlns:a16="http://schemas.microsoft.com/office/drawing/2014/main" id="{400AB11A-4D5E-4CDE-BB60-C8578F59C3E0}"/>
              </a:ext>
            </a:extLst>
          </p:cNvPr>
          <p:cNvSpPr/>
          <p:nvPr/>
        </p:nvSpPr>
        <p:spPr bwMode="white">
          <a:xfrm flipV="1">
            <a:off x="782245" y="1112225"/>
            <a:ext cx="10779906" cy="9745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62151" y="6241764"/>
            <a:ext cx="334673" cy="270474"/>
          </a:xfrm>
        </p:spPr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103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57" y="742517"/>
            <a:ext cx="9823020" cy="398284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СТРАТЕГИИ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экономики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D1BEBF22-A40E-4194-AD9A-12E9E5AB001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90857" y="1306334"/>
            <a:ext cx="10771295" cy="5386880"/>
          </a:xfrm>
          <a:prstGeom prst="rect">
            <a:avLst/>
          </a:prstGeom>
        </p:spPr>
        <p:txBody>
          <a:bodyPr rtlCol="0"/>
          <a:lstStyle/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1970 года Малайзия начала переход от экономики, основанной на сельском хозяйстве и добыче полезных ископаемых, к экономике, более основанной на промышленности. При помощи Японии и Западных стран, тяжелая индустрия стала развиваться, и в течение нескольких лет экспорт Малайзии стал «двигателем» роста экономики страны. Малайзия достигла поразительных результатов: рост ВВП составил более чем 7 %, притом уровень инфляции был довольно низким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правительством ведется работа по созданию благоприятного делового климата в стране, повышению роли малых и средних предприятий, укреплению партнерства между государственными и частными компаниями, привлечению прямых иностранных инвестиций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Приоритетное внимание уделяется вопросам технологической модернизации, привлечения инвестиций, развития научно-технического потенциала и творческого людского капитала, дальнейшей интеграции промышленности и сектора услуг Малайзии в региональную и глобальную производственную и сбытовую сеть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Проводимые в стране реформы способствовали сохранению объема привлекаемых частных инвестиций. В Малайзию продолжался приток иностранного капитала, что обусловлено благоприятным инвестиционным климатом в стране и перспективами роста национальной экономики. Частные, в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иностранные инвестиции, направляются в основном в добычу полезных ископаемых, обрабатывающую промышленность, сектор услуг и строительство, а также в нефтегазовый сектор, транспорт и энергетику. Особое внимание уделяется проектам, ориентированным на производство продукции с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большей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добавленной стоимостью, и усилению позиций научно-исследовательского и высокотехнологичного секторов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последние годы руководство Малайзии уделяет повышенное внимание вопросам развития «зеленых» технологий, расширению использования возобновляемых и новых источников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энергии. Малайзия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 привлекает инвестиции в этот высокотехнологичный сектор, создавая тем самым благоприятные условия для его развития.</a:t>
            </a:r>
          </a:p>
        </p:txBody>
      </p:sp>
    </p:spTree>
    <p:extLst>
      <p:ext uri="{BB962C8B-B14F-4D97-AF65-F5344CB8AC3E}">
        <p14:creationId xmlns:p14="http://schemas.microsoft.com/office/powerpoint/2010/main" val="1164505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92"/>
    </mc:Choice>
    <mc:Fallback>
      <p:transition spd="slow" advTm="5792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89FBC09-5A84-45A9-B63B-5DEAA4BE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522561"/>
            <a:ext cx="7560000" cy="370166"/>
          </a:xfrm>
        </p:spPr>
        <p:txBody>
          <a:bodyPr rtlCol="0"/>
          <a:lstStyle/>
          <a:p>
            <a:pPr rt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СТРУКТУРЫ ДЛЯ ПАРТНЕРСТВА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3927B38-2109-4A32-9B61-7046301BA0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75764" y="6241764"/>
            <a:ext cx="301911" cy="270474"/>
          </a:xfrm>
        </p:spPr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104</a:t>
            </a:fld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741D6D94-B2BB-401E-AACC-F5CA79C890E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159145" y="2274252"/>
            <a:ext cx="9398593" cy="1897297"/>
          </a:xfrm>
        </p:spPr>
        <p:txBody>
          <a:bodyPr rtlCol="0"/>
          <a:lstStyle/>
          <a:p>
            <a:pPr algn="just"/>
            <a:r>
              <a:rPr lang="ru-RU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Малазийская международная палата торговли </a:t>
            </a:r>
            <a:r>
              <a:rPr lang="ru-RU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промышленности (MICCI)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Ведет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свою историю с момента образования своего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предка,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Торгово-сельскохозяйственной палаты </a:t>
            </a:r>
            <a:r>
              <a:rPr lang="ru-RU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Пенанга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1837 году. После слияния с Торгово-промышленной палатой </a:t>
            </a:r>
            <a:r>
              <a:rPr lang="ru-RU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Перака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Торгово-промышленной палатой </a:t>
            </a:r>
            <a:r>
              <a:rPr lang="ru-RU" i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Селангора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(штаты Малайзии)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начале 20-го века, Палата была реорганизована в 1974 году в </a:t>
            </a:r>
            <a:r>
              <a:rPr lang="ru-RU" i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ОсОО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переименовано в Международную торгово-промышленную палату Малайзии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Миссия MICCI заключается в содействии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поддержке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членов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палаты в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достижении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ими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успешного развития своего бизнеса в Малайзии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7" descr="Бежевый прямоугольник">
            <a:extLst>
              <a:ext uri="{FF2B5EF4-FFF2-40B4-BE49-F238E27FC236}">
                <a16:creationId xmlns:a16="http://schemas.microsoft.com/office/drawing/2014/main" id="{0EF37AB9-30F5-41E6-9478-F4DEF99FA9B7}"/>
              </a:ext>
            </a:extLst>
          </p:cNvPr>
          <p:cNvSpPr/>
          <p:nvPr/>
        </p:nvSpPr>
        <p:spPr bwMode="white">
          <a:xfrm flipV="1">
            <a:off x="722099" y="1934293"/>
            <a:ext cx="3636000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8" name="Объект 8">
            <a:extLst>
              <a:ext uri="{FF2B5EF4-FFF2-40B4-BE49-F238E27FC236}">
                <a16:creationId xmlns:a16="http://schemas.microsoft.com/office/drawing/2014/main" id="{741D6D94-B2BB-401E-AACC-F5CA79C890E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159144" y="3921095"/>
            <a:ext cx="9398593" cy="1733446"/>
          </a:xfrm>
        </p:spPr>
        <p:txBody>
          <a:bodyPr rtlCol="0"/>
          <a:lstStyle/>
          <a:p>
            <a:pPr algn="just"/>
            <a:r>
              <a:rPr lang="ru-RU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Федерация малазийских производителей (FMM)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ведущей экономической организацией Малайзии. С момента своего основания в 1968 году FMM неизменно руководит малазийскими производителями, возглавляющими рост и модернизацию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страны.</a:t>
            </a:r>
            <a:r>
              <a:rPr lang="en-US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крупнейшей экономической организацией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частного сектора в Малайзии,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представляющей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3000 производственных и промышленных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компаний, и признанным голосом бизнеса страны.</a:t>
            </a:r>
            <a:endParaRPr lang="ru-RU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251" y="2274252"/>
            <a:ext cx="1211964" cy="1211964"/>
          </a:xfrm>
        </p:spPr>
      </p:pic>
      <p:pic>
        <p:nvPicPr>
          <p:cNvPr id="10" name="Рисунок 9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6" r="21906"/>
          <a:stretch>
            <a:fillRect/>
          </a:stretch>
        </p:blipFill>
        <p:spPr>
          <a:xfrm>
            <a:off x="683251" y="3892538"/>
            <a:ext cx="1211964" cy="1211964"/>
          </a:xfrm>
        </p:spPr>
      </p:pic>
    </p:spTree>
    <p:extLst>
      <p:ext uri="{BB962C8B-B14F-4D97-AF65-F5344CB8AC3E}">
        <p14:creationId xmlns:p14="http://schemas.microsoft.com/office/powerpoint/2010/main" val="2649905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6"/>
    </mc:Choice>
    <mc:Fallback>
      <p:transition spd="slow" advTm="7256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75763" y="6241764"/>
            <a:ext cx="301911" cy="270474"/>
          </a:xfrm>
        </p:spPr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105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312" y="3097529"/>
            <a:ext cx="7401827" cy="1082040"/>
          </a:xfrm>
          <a:solidFill>
            <a:srgbClr val="51292E">
              <a:alpha val="71000"/>
            </a:srgbClr>
          </a:solidFill>
        </p:spPr>
        <p:txBody>
          <a:bodyPr rtlCol="0"/>
          <a:lstStyle/>
          <a:p>
            <a:pPr algn="ctr"/>
            <a:r>
              <a:rPr lang="ru-RU" sz="8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индонезия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26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2"/>
    </mc:Choice>
    <mc:Fallback>
      <p:transition spd="slow" advTm="3432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625" y="0"/>
            <a:ext cx="12192001" cy="6858000"/>
          </a:xfrm>
          <a:prstGeom prst="rect">
            <a:avLst/>
          </a:prstGeom>
          <a:solidFill>
            <a:srgbClr val="51292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объект 7" descr="Бежевый прямоугольник">
            <a:extLst>
              <a:ext uri="{FF2B5EF4-FFF2-40B4-BE49-F238E27FC236}">
                <a16:creationId xmlns:a16="http://schemas.microsoft.com/office/drawing/2014/main" id="{400AB11A-4D5E-4CDE-BB60-C8578F59C3E0}"/>
              </a:ext>
            </a:extLst>
          </p:cNvPr>
          <p:cNvSpPr/>
          <p:nvPr/>
        </p:nvSpPr>
        <p:spPr bwMode="white">
          <a:xfrm flipV="1">
            <a:off x="782245" y="969350"/>
            <a:ext cx="10471909" cy="105504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75763" y="6241764"/>
            <a:ext cx="321061" cy="270474"/>
          </a:xfrm>
        </p:spPr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106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57" y="609167"/>
            <a:ext cx="4365343" cy="398284"/>
          </a:xfrm>
        </p:spPr>
        <p:txBody>
          <a:bodyPr rtlCol="0"/>
          <a:lstStyle/>
          <a:p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индонезия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D1BEBF22-A40E-4194-AD9A-12E9E5AB001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82245" y="1188565"/>
            <a:ext cx="10771295" cy="5556513"/>
          </a:xfrm>
          <a:prstGeom prst="rect">
            <a:avLst/>
          </a:prstGeom>
        </p:spPr>
        <p:txBody>
          <a:bodyPr rtlCol="0"/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ВПП: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1,119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трлн </a:t>
            </a:r>
            <a:r>
              <a:rPr lang="ru-RU" sz="1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долл</a:t>
            </a:r>
            <a:r>
              <a:rPr lang="ru-RU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Население: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270,6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</a:p>
          <a:p>
            <a:pPr marL="0" indent="0" algn="just" defTabSz="540000">
              <a:buNone/>
            </a:pP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Индонезия относится к категории аграрно-индустриальных стран.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промышленного производства в структуре ВВП составляла 45,5 %, более двух третей этого объёма приходится на обрабатывающие отрасли.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значимыми отраслями являются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пищевая, химическая, текстильная, табачная промышленности,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машин и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оборудования, автомобильная промышленность, производство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готовой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одежды. </a:t>
            </a:r>
          </a:p>
          <a:p>
            <a:pPr marL="0" indent="0" algn="just" defTabSz="540000">
              <a:buNone/>
            </a:pP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добывающей промышленности действуют в основном крупные национальные компании, значительная часть из которых принадлежит государству, а также западные сырьевые корпорации. Традиционно в больших масштабах добывается углеводородное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сырьё и природный газ.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весьма значительна добыча каменного угля: в 2014 году её объём составил 458 млн тонн (5 место в мире), а по экспорту этого сырья Индонезия заняла 2 место в мире.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хозяйство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занятость значительной части населения — около 32 %. Основной сельскохозяйственной отраслью является земледелие. Обрабатываемые земли составляют около 13 % территории страны, по их площади Индонезия занимает 7-е место в мире.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производству многих сельскохозяйственных культур страна занимает лидирующие места в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мире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Огромное значение исторически имеет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рыболовство, Индонезия занимает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третье место в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мире по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объёму улова рыбы и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морепродуктов. Еще одной важнейшей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отраслью является лесное хозяйство: в 2009 году в Индонезии было заготовлено 98,7 млн м³ древесины (8-е место в мире). </a:t>
            </a:r>
            <a:endParaRPr lang="ru-RU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defTabSz="540000">
              <a:buNone/>
            </a:pP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Сфера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 традиционно занимала достаточно важное место в индонезийской экономике. В 2010 году правительством принята программа ускоренного развития сферы услуг. Основными задачами, поставленными в её рамках, являются планомерное повышение её доли в экономике до 55 % ВВП к 2025 году, а также качественная модернизация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её основных секторов: здравоохранения, транспорта и связи, банковского, торгового, туристического секторов, энергетики. </a:t>
            </a:r>
          </a:p>
          <a:p>
            <a:pPr marL="0" indent="0">
              <a:buNone/>
            </a:pP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147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8"/>
    </mc:Choice>
    <mc:Fallback>
      <p:transition spd="slow" advTm="5608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623" y="0"/>
            <a:ext cx="12192001" cy="6858000"/>
          </a:xfrm>
          <a:prstGeom prst="rect">
            <a:avLst/>
          </a:prstGeom>
          <a:solidFill>
            <a:srgbClr val="51292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320129"/>
            <a:ext cx="7560000" cy="300172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статьи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DDB908-45C5-4999-982F-0A82DA013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75763" y="6241764"/>
            <a:ext cx="301811" cy="270474"/>
          </a:xfrm>
        </p:spPr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107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77178" y="3066744"/>
            <a:ext cx="1503004" cy="556567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16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Нефтяной газ</a:t>
            </a:r>
            <a:endParaRPr lang="ru-RU" sz="16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30E095F-965E-476E-B681-EE615BECB0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59836" y="3067795"/>
            <a:ext cx="1578152" cy="555516"/>
          </a:xfrm>
          <a:solidFill>
            <a:srgbClr val="51292E">
              <a:alpha val="69804"/>
            </a:srgb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Угольные брикеты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24787" y="3076368"/>
            <a:ext cx="1881639" cy="556567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Электро-       оборудование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69661" y="3179871"/>
            <a:ext cx="1319394" cy="349559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текстиль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22099" y="1711174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20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 txBox="1">
            <a:spLocks/>
          </p:cNvSpPr>
          <p:nvPr/>
        </p:nvSpPr>
        <p:spPr>
          <a:xfrm>
            <a:off x="734476" y="3883530"/>
            <a:ext cx="7560000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статьи импорта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72575" y="4267005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27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41620" y="5713034"/>
            <a:ext cx="1728005" cy="335297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14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НЕФТЕПРОДУКТЫ</a:t>
            </a:r>
            <a:endParaRPr lang="ru-RU" sz="14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Текст 6">
            <a:extLst>
              <a:ext uri="{FF2B5EF4-FFF2-40B4-BE49-F238E27FC236}">
                <a16:creationId xmlns:a16="http://schemas.microsoft.com/office/drawing/2014/main" id="{030E095F-965E-476E-B681-EE615BECB0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8759" y="5596249"/>
            <a:ext cx="1872439" cy="570527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Машины и оборудование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70733" y="5635249"/>
            <a:ext cx="1789719" cy="513171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ПРОДУКЦИЯ ХИМ.ПРОМ-СТИ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63703" y="5712779"/>
            <a:ext cx="1213700" cy="322553"/>
          </a:xfrm>
          <a:solidFill>
            <a:srgbClr val="51292E">
              <a:alpha val="69804"/>
            </a:srgb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нефть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20166" y="3067795"/>
            <a:ext cx="1774833" cy="585321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16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Пальмовое масло</a:t>
            </a:r>
            <a:endParaRPr lang="ru-RU" sz="16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Рисунок 35"/>
          <p:cNvPicPr>
            <a:picLocks noGrp="1" noChangeAspect="1"/>
          </p:cNvPicPr>
          <p:nvPr>
            <p:ph type="pic" sz="quarter" idx="26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6805" y="4482250"/>
            <a:ext cx="1027496" cy="1027496"/>
          </a:xfrm>
        </p:spPr>
      </p:pic>
      <p:sp>
        <p:nvSpPr>
          <p:cNvPr id="46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80558" y="5727422"/>
            <a:ext cx="1897600" cy="320910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ПРОДОВОЛЬСТВИЕ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Grp="1" noChangeAspect="1"/>
          </p:cNvPicPr>
          <p:nvPr>
            <p:ph type="pic" sz="quarter" idx="26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2708" y="1909233"/>
            <a:ext cx="1044542" cy="1044542"/>
          </a:xfrm>
        </p:spPr>
      </p:pic>
      <p:pic>
        <p:nvPicPr>
          <p:cNvPr id="6" name="Рисунок 5"/>
          <p:cNvPicPr>
            <a:picLocks noGrp="1" noChangeAspect="1"/>
          </p:cNvPicPr>
          <p:nvPr>
            <p:ph type="pic" sz="quarter" idx="24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1486" y="1912052"/>
            <a:ext cx="1038163" cy="1038163"/>
          </a:xfrm>
        </p:spPr>
      </p:pic>
      <p:pic>
        <p:nvPicPr>
          <p:cNvPr id="12" name="Рисунок 11"/>
          <p:cNvPicPr>
            <a:picLocks noGrp="1" noChangeAspect="1"/>
          </p:cNvPicPr>
          <p:nvPr>
            <p:ph type="pic" sz="quarter" idx="23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78615" y="1906700"/>
            <a:ext cx="1038085" cy="1038085"/>
          </a:xfrm>
        </p:spPr>
      </p:pic>
      <p:pic>
        <p:nvPicPr>
          <p:cNvPr id="52" name="Рисунок 51"/>
          <p:cNvPicPr>
            <a:picLocks noGrp="1" noChangeAspect="1"/>
          </p:cNvPicPr>
          <p:nvPr>
            <p:ph type="pic" sz="quarter" idx="24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78937" y="1911599"/>
            <a:ext cx="1033186" cy="1033186"/>
          </a:xfrm>
        </p:spPr>
      </p:pic>
      <p:pic>
        <p:nvPicPr>
          <p:cNvPr id="43" name="Рисунок 42"/>
          <p:cNvPicPr>
            <a:picLocks noGrp="1" noChangeAspect="1"/>
          </p:cNvPicPr>
          <p:nvPr>
            <p:ph type="pic" sz="quarter" idx="24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46538" y="1917390"/>
            <a:ext cx="1038111" cy="1038111"/>
          </a:xfrm>
        </p:spPr>
      </p:pic>
      <p:pic>
        <p:nvPicPr>
          <p:cNvPr id="54" name="Рисунок 53"/>
          <p:cNvPicPr>
            <a:picLocks noGrp="1" noChangeAspect="1"/>
          </p:cNvPicPr>
          <p:nvPr>
            <p:ph type="pic" sz="quarter" idx="25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2708" y="4485573"/>
            <a:ext cx="1044542" cy="1044542"/>
          </a:xfrm>
        </p:spPr>
      </p:pic>
      <p:pic>
        <p:nvPicPr>
          <p:cNvPr id="56" name="Рисунок 55"/>
          <p:cNvPicPr>
            <a:picLocks noGrp="1" noChangeAspect="1"/>
          </p:cNvPicPr>
          <p:nvPr>
            <p:ph type="pic" sz="quarter" idx="23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73856" y="4475089"/>
            <a:ext cx="1042844" cy="1042844"/>
          </a:xfrm>
        </p:spPr>
      </p:pic>
      <p:pic>
        <p:nvPicPr>
          <p:cNvPr id="58" name="Рисунок 57"/>
          <p:cNvPicPr>
            <a:picLocks noGrp="1" noChangeAspect="1"/>
          </p:cNvPicPr>
          <p:nvPr>
            <p:ph type="pic" sz="quarter" idx="25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46538" y="4472427"/>
            <a:ext cx="1038111" cy="1038111"/>
          </a:xfrm>
        </p:spPr>
      </p:pic>
      <p:pic>
        <p:nvPicPr>
          <p:cNvPr id="61" name="Рисунок 60"/>
          <p:cNvPicPr>
            <a:picLocks noGrp="1" noChangeAspect="1"/>
          </p:cNvPicPr>
          <p:nvPr>
            <p:ph type="pic" sz="quarter" idx="25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78937" y="4482250"/>
            <a:ext cx="1035683" cy="1035683"/>
          </a:xfrm>
        </p:spPr>
      </p:pic>
    </p:spTree>
    <p:extLst>
      <p:ext uri="{BB962C8B-B14F-4D97-AF65-F5344CB8AC3E}">
        <p14:creationId xmlns:p14="http://schemas.microsoft.com/office/powerpoint/2010/main" val="1873960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2"/>
    </mc:Choice>
    <mc:Fallback>
      <p:transition spd="slow" advTm="3912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CBC84C2-2B48-4B15-A420-8B5F2BDE23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4238" y="-3297"/>
            <a:ext cx="12177762" cy="6859684"/>
          </a:xfrm>
          <a:prstGeom prst="rect">
            <a:avLst/>
          </a:prstGeom>
          <a:solidFill>
            <a:srgbClr val="51292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400247"/>
            <a:ext cx="7560000" cy="360000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ТОРГОВЫЕ ПАРТНЕРЫ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DDB908-45C5-4999-982F-0A82DA013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75763" y="6241764"/>
            <a:ext cx="301911" cy="270474"/>
          </a:xfrm>
        </p:spPr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108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37820" y="3198373"/>
            <a:ext cx="9442382" cy="451713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КИТАЙ  -  ЯПОНИЯ  - США  -  СИНГАПУР  -  КОРЕЯ  -  МАЛАЙЗИЯ -  ИНДИЯ</a:t>
            </a:r>
            <a:endParaRPr lang="ru-RU" sz="20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22099" y="1810074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17" name="Рисунок 16"/>
          <p:cNvPicPr>
            <a:picLocks noGrp="1" noChangeAspect="1"/>
          </p:cNvPicPr>
          <p:nvPr>
            <p:ph type="pic" sz="quarter" idx="2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472" y="2063163"/>
            <a:ext cx="1017933" cy="1017933"/>
          </a:xfrm>
        </p:spPr>
      </p:pic>
      <p:pic>
        <p:nvPicPr>
          <p:cNvPr id="20" name="Рисунок 19"/>
          <p:cNvPicPr>
            <a:picLocks noGrp="1" noChangeAspect="1"/>
          </p:cNvPicPr>
          <p:nvPr>
            <p:ph type="pic" sz="quarter" idx="25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8220" y="2066404"/>
            <a:ext cx="1018358" cy="1018358"/>
          </a:xfrm>
        </p:spPr>
      </p:pic>
      <p:pic>
        <p:nvPicPr>
          <p:cNvPr id="25" name="Рисунок 24"/>
          <p:cNvPicPr>
            <a:picLocks noGrp="1" noChangeAspect="1"/>
          </p:cNvPicPr>
          <p:nvPr>
            <p:ph type="pic" sz="quarter" idx="23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1377" y="4500654"/>
            <a:ext cx="970482" cy="970482"/>
          </a:xfrm>
        </p:spPr>
      </p:pic>
      <p:sp>
        <p:nvSpPr>
          <p:cNvPr id="41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 txBox="1">
            <a:spLocks/>
          </p:cNvSpPr>
          <p:nvPr/>
        </p:nvSpPr>
        <p:spPr>
          <a:xfrm>
            <a:off x="750939" y="3907577"/>
            <a:ext cx="10308051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ЧЛЕНСТВО В МЕЖДУНАРОДНЫХ ОРГАНИЗАЦИЯХ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89039" y="4307879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43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62379" y="5525213"/>
            <a:ext cx="6593264" cy="415325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ООН  - 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асеан</a:t>
            </a:r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АТЭС  -  ВТО  - 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мвф</a:t>
            </a:r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ОИС </a:t>
            </a:r>
            <a:endParaRPr lang="ru-RU" sz="20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sz="quarter" idx="24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9967" y="2069524"/>
            <a:ext cx="1025486" cy="1025486"/>
          </a:xfrm>
        </p:spPr>
      </p:pic>
      <p:pic>
        <p:nvPicPr>
          <p:cNvPr id="21" name="Рисунок 20"/>
          <p:cNvPicPr>
            <a:picLocks noGrp="1" noChangeAspect="1"/>
          </p:cNvPicPr>
          <p:nvPr>
            <p:ph type="pic" sz="quarter" idx="26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37247" y="2080351"/>
            <a:ext cx="1021743" cy="1021743"/>
          </a:xfrm>
        </p:spPr>
      </p:pic>
      <p:pic>
        <p:nvPicPr>
          <p:cNvPr id="23" name="Рисунок 22"/>
          <p:cNvPicPr>
            <a:picLocks noGrp="1" noChangeAspect="1"/>
          </p:cNvPicPr>
          <p:nvPr>
            <p:ph type="pic" sz="quarter" idx="26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0060" y="2060454"/>
            <a:ext cx="1028170" cy="1028170"/>
          </a:xfrm>
        </p:spPr>
      </p:pic>
      <p:pic>
        <p:nvPicPr>
          <p:cNvPr id="34" name="Рисунок 33"/>
          <p:cNvPicPr>
            <a:picLocks noGrp="1" noChangeAspect="1"/>
          </p:cNvPicPr>
          <p:nvPr>
            <p:ph type="pic" sz="quarter" idx="26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12709" y="4486842"/>
            <a:ext cx="968704" cy="968704"/>
          </a:xfrm>
        </p:spPr>
      </p:pic>
      <p:pic>
        <p:nvPicPr>
          <p:cNvPr id="18" name="Рисунок 17"/>
          <p:cNvPicPr>
            <a:picLocks noGrp="1" noChangeAspect="1"/>
          </p:cNvPicPr>
          <p:nvPr>
            <p:ph type="pic" sz="quarter" idx="24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0040" y="4506493"/>
            <a:ext cx="976277" cy="976277"/>
          </a:xfrm>
        </p:spPr>
      </p:pic>
      <p:pic>
        <p:nvPicPr>
          <p:cNvPr id="24" name="Рисунок 23"/>
          <p:cNvPicPr>
            <a:picLocks noGrp="1" noChangeAspect="1"/>
          </p:cNvPicPr>
          <p:nvPr>
            <p:ph type="pic" sz="quarter" idx="26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8250" y="4509746"/>
            <a:ext cx="973024" cy="973024"/>
          </a:xfrm>
        </p:spPr>
      </p:pic>
      <p:pic>
        <p:nvPicPr>
          <p:cNvPr id="6" name="Рисунок 5"/>
          <p:cNvPicPr>
            <a:picLocks noGrp="1" noChangeAspect="1"/>
          </p:cNvPicPr>
          <p:nvPr>
            <p:ph type="pic" sz="quarter" idx="24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4739" y="2065171"/>
            <a:ext cx="1017067" cy="1017067"/>
          </a:xfrm>
        </p:spPr>
      </p:pic>
      <p:pic>
        <p:nvPicPr>
          <p:cNvPr id="8" name="Рисунок 7"/>
          <p:cNvPicPr>
            <a:picLocks noGrp="1" noChangeAspect="1"/>
          </p:cNvPicPr>
          <p:nvPr>
            <p:ph type="pic" sz="quarter" idx="24"/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65195" y="2076585"/>
            <a:ext cx="1002317" cy="1002317"/>
          </a:xfrm>
        </p:spPr>
      </p:pic>
      <p:pic>
        <p:nvPicPr>
          <p:cNvPr id="28" name="Рисунок 27"/>
          <p:cNvPicPr>
            <a:picLocks noGrp="1" noChangeAspect="1"/>
          </p:cNvPicPr>
          <p:nvPr>
            <p:ph type="pic" sz="quarter" idx="26"/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16918" y="4514265"/>
            <a:ext cx="960731" cy="960731"/>
          </a:xfrm>
        </p:spPr>
      </p:pic>
      <p:pic>
        <p:nvPicPr>
          <p:cNvPr id="16" name="Рисунок 15"/>
          <p:cNvPicPr>
            <a:picLocks noGrp="1" noChangeAspect="1"/>
          </p:cNvPicPr>
          <p:nvPr>
            <p:ph type="pic" sz="quarter" idx="25"/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1498" y="4486842"/>
            <a:ext cx="968704" cy="968704"/>
          </a:xfrm>
        </p:spPr>
      </p:pic>
    </p:spTree>
    <p:extLst>
      <p:ext uri="{BB962C8B-B14F-4D97-AF65-F5344CB8AC3E}">
        <p14:creationId xmlns:p14="http://schemas.microsoft.com/office/powerpoint/2010/main" val="1396152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2"/>
    </mc:Choice>
    <mc:Fallback>
      <p:transition spd="slow" advTm="3432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625" y="0"/>
            <a:ext cx="12192001" cy="6858000"/>
          </a:xfrm>
          <a:prstGeom prst="rect">
            <a:avLst/>
          </a:prstGeom>
          <a:solidFill>
            <a:srgbClr val="51292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объект 7" descr="Бежевый прямоугольник">
            <a:extLst>
              <a:ext uri="{FF2B5EF4-FFF2-40B4-BE49-F238E27FC236}">
                <a16:creationId xmlns:a16="http://schemas.microsoft.com/office/drawing/2014/main" id="{400AB11A-4D5E-4CDE-BB60-C8578F59C3E0}"/>
              </a:ext>
            </a:extLst>
          </p:cNvPr>
          <p:cNvSpPr/>
          <p:nvPr/>
        </p:nvSpPr>
        <p:spPr bwMode="white">
          <a:xfrm flipV="1">
            <a:off x="782245" y="1007450"/>
            <a:ext cx="10471909" cy="105504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75763" y="6346539"/>
            <a:ext cx="321061" cy="270474"/>
          </a:xfrm>
        </p:spPr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109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57" y="609166"/>
            <a:ext cx="10096485" cy="503789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СТРАТЕГИИ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экономики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D1BEBF22-A40E-4194-AD9A-12E9E5AB001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82245" y="1226665"/>
            <a:ext cx="10771295" cy="5231285"/>
          </a:xfrm>
          <a:prstGeom prst="rect">
            <a:avLst/>
          </a:prstGeom>
        </p:spPr>
        <p:txBody>
          <a:bodyPr rtlCol="0"/>
          <a:lstStyle/>
          <a:p>
            <a:pPr marL="0" indent="0" algn="just">
              <a:buNone/>
            </a:pP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экономики, при её рыночном характере, характерна активная роль государства: оно владеет примерно 140 крупными предприятиями в различных секторах национального хозяйства, а также контролирует цены на ряд товаров, включая базовые продукты питания и горюче-смазочные материалы. </a:t>
            </a: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последнее время Индонезия уделяет большое внимание вопросам заключения соглашений о свободной торговле, рассматривая их в качестве важного механизма внешнеэкономической политики. В составе АСЕАН Индонезия является участником соглашений о </a:t>
            </a: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свободной торговле </a:t>
            </a: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Австралией и Новой Зеландией, Индией, </a:t>
            </a: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КНР, </a:t>
            </a: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Республикой Корея </a:t>
            </a: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Японией,  </a:t>
            </a: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которые, в свою очередь, стремятся к заключению Всеобъемлющего регионального экономического партнерства (ВРЭП).</a:t>
            </a:r>
          </a:p>
          <a:p>
            <a:pPr marL="0" indent="0" algn="just">
              <a:buNone/>
            </a:pP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Индонезия </a:t>
            </a: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 двустороннее соглашение о </a:t>
            </a: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свободной </a:t>
            </a: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торговле с </a:t>
            </a: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Японией и </a:t>
            </a: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соглашение о </a:t>
            </a: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преференциальной торговле </a:t>
            </a: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Пакистаном. В настоящее время прорабатываются вопросы заключения соглашений о свободной торговле Индонезии с ЕАЭС</a:t>
            </a: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Евросоюзом</a:t>
            </a: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Европейской </a:t>
            </a: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ассоциацией свободной торговли и отдельными странами (Австралия, Республика Корея, Чили). В связи с этим Правительство Индонезии уделяет серьезное внимание упрощению действующим в стране правилам торговли и ведения бизнеса, формированию службы «единого окна» для создания благоприятных возможностей для иностранных инвесторов</a:t>
            </a: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повышения инвестиционной привлекательности страны, в первую очередь обрабатывающих отраслей промышленности, инвесторам предоставляется ряд налоговых льгот: налоговые каникулы и скидки, ускоренная амортизация, регистрация бизнеса в рамках «единого окна» и </a:t>
            </a: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др. Индонезия </a:t>
            </a: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предпринимает активные меры по поддержке экспортно-ориентированных отраслей экономики. Эти меры включают поиск и освоение новых рынков сбыта традиционной продукции индонезийского экспорта, введение мер по защите отдельных отраслей экономики и стимулированию внутреннего спроса.</a:t>
            </a:r>
          </a:p>
          <a:p>
            <a:pPr marL="0" indent="0" algn="just">
              <a:buNone/>
            </a:pP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Поддержкой государства пользуются экспортеры пальмового масла, кокосовых орехов, каучука, специй, кофе, чая, какао, мебели, изделий кустарных промыслов, одежды, рыбы и морепродуктов, фармацевтической и биологической продукции, лекарственных растений, кожаных изделий, консервированных продуктов, ювелирных изделий, ароматических масел, электроники, бумаги, канцелярских товаров, медицинских инструментов и оборудования.</a:t>
            </a:r>
          </a:p>
        </p:txBody>
      </p:sp>
    </p:spTree>
    <p:extLst>
      <p:ext uri="{BB962C8B-B14F-4D97-AF65-F5344CB8AC3E}">
        <p14:creationId xmlns:p14="http://schemas.microsoft.com/office/powerpoint/2010/main" val="1383184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16"/>
    </mc:Choice>
    <mc:Fallback>
      <p:transition spd="slow" advTm="5416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-1"/>
            <a:ext cx="12192001" cy="6858000"/>
          </a:xfrm>
          <a:prstGeom prst="rect">
            <a:avLst/>
          </a:prstGeom>
          <a:solidFill>
            <a:srgbClr val="51292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082004"/>
            <a:ext cx="7560000" cy="360000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статьи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DDB908-45C5-4999-982F-0A82DA013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11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01583" y="2873641"/>
            <a:ext cx="2137093" cy="627751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16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сжиженный               природный газ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30E095F-965E-476E-B681-EE615BECB0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47865" y="2887114"/>
            <a:ext cx="2108612" cy="627610"/>
          </a:xfrm>
          <a:solidFill>
            <a:srgbClr val="51292E">
              <a:alpha val="69804"/>
            </a:srgb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нефтепродукты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75090" y="2813600"/>
            <a:ext cx="1977764" cy="802532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ОРГАНИЧЕСКИЕ ХИМИЧЕСКИЕ СОЕДИНЕНИЯ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664971" y="2813600"/>
            <a:ext cx="1951250" cy="802532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Самолет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космическиЕ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АППАРАТЫ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22099" y="1511149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106" name="Рисунок 105"/>
          <p:cNvPicPr>
            <a:picLocks noGrp="1" noChangeAspect="1"/>
          </p:cNvPicPr>
          <p:nvPr>
            <p:ph type="pic" sz="quarter" idx="2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4000" y="1722056"/>
            <a:ext cx="1012261" cy="1012261"/>
          </a:xfrm>
        </p:spPr>
      </p:pic>
      <p:pic>
        <p:nvPicPr>
          <p:cNvPr id="108" name="Рисунок 107"/>
          <p:cNvPicPr>
            <a:picLocks noGrp="1" noChangeAspect="1"/>
          </p:cNvPicPr>
          <p:nvPr>
            <p:ph type="pic" sz="quarter" idx="24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9165" y="1709776"/>
            <a:ext cx="1012261" cy="1012261"/>
          </a:xfrm>
        </p:spPr>
      </p:pic>
      <p:pic>
        <p:nvPicPr>
          <p:cNvPr id="15" name="Рисунок 14"/>
          <p:cNvPicPr>
            <a:picLocks noGrp="1" noChangeAspect="1"/>
          </p:cNvPicPr>
          <p:nvPr>
            <p:ph type="pic" sz="quarter" idx="24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2917" y="4421719"/>
            <a:ext cx="978509" cy="978509"/>
          </a:xfrm>
        </p:spPr>
      </p:pic>
      <p:sp>
        <p:nvSpPr>
          <p:cNvPr id="20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 txBox="1">
            <a:spLocks/>
          </p:cNvSpPr>
          <p:nvPr/>
        </p:nvSpPr>
        <p:spPr>
          <a:xfrm>
            <a:off x="734476" y="3781100"/>
            <a:ext cx="7560000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статьи импорта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72575" y="4193150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27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22391" y="5608405"/>
            <a:ext cx="1895475" cy="569051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16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ВЕЩАТЕЛЬНОЕ ОБОРУДОВАНИЕ</a:t>
            </a:r>
            <a:endParaRPr lang="ru-RU" sz="16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Текст 6">
            <a:extLst>
              <a:ext uri="{FF2B5EF4-FFF2-40B4-BE49-F238E27FC236}">
                <a16:creationId xmlns:a16="http://schemas.microsoft.com/office/drawing/2014/main" id="{030E095F-965E-476E-B681-EE615BECB0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16735" y="5567331"/>
            <a:ext cx="1970871" cy="627608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транспортные средства</a:t>
            </a:r>
          </a:p>
        </p:txBody>
      </p:sp>
      <p:sp>
        <p:nvSpPr>
          <p:cNvPr id="29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94598" y="5551937"/>
            <a:ext cx="1921623" cy="681989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ЛЕКАРСТВЕННЫЕ СРЕДСТВА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348907" y="5567331"/>
            <a:ext cx="1974928" cy="627608"/>
          </a:xfrm>
          <a:solidFill>
            <a:srgbClr val="51292E">
              <a:alpha val="69804"/>
            </a:srgb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ЮВЕЛИРНЫЕ   ИЗДЕЛИЯ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sz="quarter" idx="25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52476" y="1643906"/>
            <a:ext cx="1022992" cy="1022992"/>
          </a:xfrm>
        </p:spPr>
      </p:pic>
      <p:pic>
        <p:nvPicPr>
          <p:cNvPr id="14" name="Рисунок 13"/>
          <p:cNvPicPr>
            <a:picLocks noGrp="1" noChangeAspect="1"/>
          </p:cNvPicPr>
          <p:nvPr>
            <p:ph type="pic" sz="quarter" idx="26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5526" y="1674431"/>
            <a:ext cx="992467" cy="992467"/>
          </a:xfrm>
        </p:spPr>
      </p:pic>
      <p:pic>
        <p:nvPicPr>
          <p:cNvPr id="26" name="Рисунок 25"/>
          <p:cNvPicPr>
            <a:picLocks noGrp="1" noChangeAspect="1"/>
          </p:cNvPicPr>
          <p:nvPr>
            <p:ph type="pic" sz="quarter" idx="23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82181" y="4448817"/>
            <a:ext cx="1003705" cy="1003705"/>
          </a:xfrm>
        </p:spPr>
      </p:pic>
      <p:pic>
        <p:nvPicPr>
          <p:cNvPr id="38" name="Рисунок 37"/>
          <p:cNvPicPr>
            <a:picLocks noGrp="1" noChangeAspect="1"/>
          </p:cNvPicPr>
          <p:nvPr>
            <p:ph type="pic" sz="quarter" idx="25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5526" y="4459819"/>
            <a:ext cx="992467" cy="992467"/>
          </a:xfrm>
        </p:spPr>
      </p:pic>
      <p:pic>
        <p:nvPicPr>
          <p:cNvPr id="40" name="Рисунок 39"/>
          <p:cNvPicPr>
            <a:picLocks noGrp="1" noChangeAspect="1"/>
          </p:cNvPicPr>
          <p:nvPr>
            <p:ph type="pic" sz="quarter" idx="26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97633" y="4448696"/>
            <a:ext cx="1014907" cy="1014907"/>
          </a:xfrm>
        </p:spPr>
      </p:pic>
    </p:spTree>
    <p:extLst>
      <p:ext uri="{BB962C8B-B14F-4D97-AF65-F5344CB8AC3E}">
        <p14:creationId xmlns:p14="http://schemas.microsoft.com/office/powerpoint/2010/main" val="3598586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2"/>
    </mc:Choice>
    <mc:Fallback>
      <p:transition spd="slow" advTm="3432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89FBC09-5A84-45A9-B63B-5DEAA4BE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408261"/>
            <a:ext cx="7560000" cy="370166"/>
          </a:xfrm>
        </p:spPr>
        <p:txBody>
          <a:bodyPr rtlCol="0"/>
          <a:lstStyle/>
          <a:p>
            <a:pPr rt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СТРУКТУРЫ ДЛЯ ПАРТНЕРСТВА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3927B38-2109-4A32-9B61-7046301BA0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75764" y="6241764"/>
            <a:ext cx="301911" cy="270474"/>
          </a:xfrm>
        </p:spPr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110</a:t>
            </a:fld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741D6D94-B2BB-401E-AACC-F5CA79C890E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159145" y="1998027"/>
            <a:ext cx="9398593" cy="2021523"/>
          </a:xfrm>
        </p:spPr>
        <p:txBody>
          <a:bodyPr rtlCol="0"/>
          <a:lstStyle/>
          <a:p>
            <a:pPr algn="just"/>
            <a:r>
              <a:rPr lang="ru-RU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Индонезийская </a:t>
            </a:r>
            <a:r>
              <a:rPr lang="ru-RU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торгово-промышленная </a:t>
            </a:r>
            <a:r>
              <a:rPr lang="ru-RU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палата (KADIN)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головная организация индонезийских бизнес-палат и ассоциаций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инансируется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частных источников, поэтому является независимым представителем интересов частного сектора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Это единственная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общенациональная коммерческая организация, уполномоченная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 страны выступать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имени частного бизнеса, поддерживая привилегированную связь с государственными служащими и охватывая все соответствующие секторы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34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региональных палаты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514 районных отделений обеспечивают общенациональный охват. Благодаря этой огромной сети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Палата является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предпочтительным партнером для иностранных компаний, которые начинают свое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Индонезией. </a:t>
            </a:r>
            <a:endParaRPr lang="ru-RU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7" descr="Бежевый прямоугольник">
            <a:extLst>
              <a:ext uri="{FF2B5EF4-FFF2-40B4-BE49-F238E27FC236}">
                <a16:creationId xmlns:a16="http://schemas.microsoft.com/office/drawing/2014/main" id="{0EF37AB9-30F5-41E6-9478-F4DEF99FA9B7}"/>
              </a:ext>
            </a:extLst>
          </p:cNvPr>
          <p:cNvSpPr/>
          <p:nvPr/>
        </p:nvSpPr>
        <p:spPr bwMode="white">
          <a:xfrm flipV="1">
            <a:off x="722099" y="1810468"/>
            <a:ext cx="3636000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8" name="Объект 8">
            <a:extLst>
              <a:ext uri="{FF2B5EF4-FFF2-40B4-BE49-F238E27FC236}">
                <a16:creationId xmlns:a16="http://schemas.microsoft.com/office/drawing/2014/main" id="{741D6D94-B2BB-401E-AACC-F5CA79C890E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159144" y="4083038"/>
            <a:ext cx="9398593" cy="2012962"/>
          </a:xfrm>
        </p:spPr>
        <p:txBody>
          <a:bodyPr rtlCol="0"/>
          <a:lstStyle/>
          <a:p>
            <a:pPr algn="just"/>
            <a:r>
              <a:rPr lang="ru-RU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Ассоциация электронной коммерции Индонезии (</a:t>
            </a:r>
            <a:r>
              <a:rPr lang="ru-RU" b="1" i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idEA</a:t>
            </a:r>
            <a:r>
              <a:rPr lang="ru-RU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Рост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электронной коммерции в Индонезии настолько быстр, и этот климат создает потребность в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унифицированных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средствах связи между участниками с отраслевыми партнерами, включая правительство. Для этого </a:t>
            </a:r>
            <a:r>
              <a:rPr lang="ru-RU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idEA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выступает в качестве моста для установления хороших отношений между игроками отрасли с промышленными партнерами на постоянной основе, в том числе с правительством в плане нормативных положений, касающихся интересов отрасли, а также с другими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ассоциациями. </a:t>
            </a:r>
            <a:r>
              <a:rPr lang="ru-RU" i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idEA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 официально основана в мае 2012 года в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Джакарте по инициативе девяти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предприятий электронной коммерции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Индонезии. </a:t>
            </a:r>
            <a:endParaRPr lang="ru-RU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2004" y="2083752"/>
            <a:ext cx="1213211" cy="1213211"/>
          </a:xfrm>
        </p:spPr>
      </p:pic>
      <p:pic>
        <p:nvPicPr>
          <p:cNvPr id="12" name="Рисунок 11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2099" y="4187813"/>
            <a:ext cx="1173116" cy="1173116"/>
          </a:xfrm>
        </p:spPr>
      </p:pic>
    </p:spTree>
    <p:extLst>
      <p:ext uri="{BB962C8B-B14F-4D97-AF65-F5344CB8AC3E}">
        <p14:creationId xmlns:p14="http://schemas.microsoft.com/office/powerpoint/2010/main" val="85563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80"/>
    </mc:Choice>
    <mc:Fallback>
      <p:transition spd="slow" advTm="7080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" y="0"/>
            <a:ext cx="12192000" cy="6858000"/>
          </a:xfrm>
          <a:blipFill dpi="0" rotWithShape="1">
            <a:blip r:embed="rId3"/>
            <a:srcRect/>
            <a:tile tx="0" ty="0" sx="100000" sy="100000" flip="none" algn="tl"/>
          </a:blipFill>
          <a:effectLst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44300" y="6241764"/>
            <a:ext cx="301938" cy="270474"/>
          </a:xfrm>
        </p:spPr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111</a:t>
            </a:fld>
            <a:endParaRPr lang="ru-RU" dirty="0"/>
          </a:p>
        </p:txBody>
      </p:sp>
      <p:sp>
        <p:nvSpPr>
          <p:cNvPr id="33" name="Заголовок 2">
            <a:extLst>
              <a:ext uri="{FF2B5EF4-FFF2-40B4-BE49-F238E27FC236}">
                <a16:creationId xmlns:a16="http://schemas.microsoft.com/office/drawing/2014/main" id="{589FBC09-5A84-45A9-B63B-5DEAA4BE7605}"/>
              </a:ext>
            </a:extLst>
          </p:cNvPr>
          <p:cNvSpPr txBox="1">
            <a:spLocks/>
          </p:cNvSpPr>
          <p:nvPr/>
        </p:nvSpPr>
        <p:spPr>
          <a:xfrm>
            <a:off x="-795132" y="2687247"/>
            <a:ext cx="12992100" cy="1483506"/>
          </a:xfrm>
          <a:prstGeom prst="rect">
            <a:avLst/>
          </a:prstGeom>
          <a:solidFill>
            <a:schemeClr val="tx2">
              <a:alpha val="59000"/>
            </a:schemeClr>
          </a:solidFill>
        </p:spPr>
        <p:txBody>
          <a:bodyPr vert="horz" lIns="1116000" tIns="0" rIns="180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Интеграционные объединения 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АЗИАТСКО-ТИХООКЕАНСКОМ РЕГИОНЕ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437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4"/>
    </mc:Choice>
    <mc:Fallback>
      <p:transition spd="slow" advTm="3464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89FBC09-5A84-45A9-B63B-5DEAA4BE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843" y="945200"/>
            <a:ext cx="10126732" cy="370166"/>
          </a:xfrm>
        </p:spPr>
        <p:txBody>
          <a:bodyPr rtlCol="0"/>
          <a:lstStyle/>
          <a:p>
            <a:pPr algn="ctr" rtl="0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комеса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3927B38-2109-4A32-9B61-7046301BA0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75764" y="6241764"/>
            <a:ext cx="301911" cy="270474"/>
          </a:xfrm>
        </p:spPr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112</a:t>
            </a:fld>
            <a:endParaRPr lang="ru-RU" dirty="0"/>
          </a:p>
        </p:txBody>
      </p:sp>
      <p:sp>
        <p:nvSpPr>
          <p:cNvPr id="10" name="Объект 8">
            <a:extLst>
              <a:ext uri="{FF2B5EF4-FFF2-40B4-BE49-F238E27FC236}">
                <a16:creationId xmlns:a16="http://schemas.microsoft.com/office/drawing/2014/main" id="{741D6D94-B2BB-401E-AACC-F5CA79C890E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84000" y="1804570"/>
            <a:ext cx="10606178" cy="4586291"/>
          </a:xfrm>
        </p:spPr>
        <p:txBody>
          <a:bodyPr rtlCol="0"/>
          <a:lstStyle/>
          <a:p>
            <a:pPr algn="just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рынок Восточной и Южной Африки (КОМЕСА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—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интеграционное объединение в форме зоны преференциальной торговли, предусматривающее поэтапное создание вначале зоны свободной торговли, а затем таможенного союза и общего рынка, учреждённое в 1993 году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Членами КОМЕСА является 21 государство: Бурунди, Демократическая Республика Конго, Джибути, Замбия, Зимбабве, Египет, Кения, Коморские Острова, Ливия, Маврикий, Мадагаскар, Малави, Руанда, Свазиленд, Сейшельские Острова, Сомали, Судан, Тунис, Уганда, Эритрея, Эфиопия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Нынешняя стратегия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КОМЕСА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описывается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фразой «экономическое процветание через региональную интеграцию». С его 21 государством-членом, населением более 583 миллионов человек, валовым внутренним продуктом в размере 805 миллиардов долларов и глобальным объемом экспортно-импортной торговли товарами на сумму 324 миллиарда долларов США, КОМЕСА образует крупный рынок как для внутренней, так и для внешней торговли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Географически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КОМЕСА занимает почти две трети Африканского континента с площадью 12 миллионов (кв. Км).</a:t>
            </a:r>
            <a:endPara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Бизнес-совет КОМЕСА (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CBC)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признанная бизнес-организация, учрежденная как частное учреждение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КОМЕСА, представляющий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интересы бизнеса на региональном уровне. Предоставляемые услуги выходят за рамки пропаганды и предназначены для активного содействия участию бизнеса в региональной интеграции, инвестициях и глобальной торговле. Это достигается путем содействия росту сильной деловой синергии, развитию деловых возможностей, деловых союзов, законодательной и стратегической защиты. </a:t>
            </a:r>
            <a:endParaRPr lang="ru-RU" sz="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589FBC09-5A84-45A9-B63B-5DEAA4BE7605}"/>
              </a:ext>
            </a:extLst>
          </p:cNvPr>
          <p:cNvSpPr txBox="1">
            <a:spLocks/>
          </p:cNvSpPr>
          <p:nvPr/>
        </p:nvSpPr>
        <p:spPr>
          <a:xfrm>
            <a:off x="684000" y="4634751"/>
            <a:ext cx="4116600" cy="21583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Бизнес –совет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комеса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бъект 7" descr="Бежевый прямоугольник">
            <a:extLst>
              <a:ext uri="{FF2B5EF4-FFF2-40B4-BE49-F238E27FC236}">
                <a16:creationId xmlns:a16="http://schemas.microsoft.com/office/drawing/2014/main" id="{0EF37AB9-30F5-41E6-9478-F4DEF99FA9B7}"/>
              </a:ext>
            </a:extLst>
          </p:cNvPr>
          <p:cNvSpPr/>
          <p:nvPr/>
        </p:nvSpPr>
        <p:spPr bwMode="white">
          <a:xfrm flipV="1">
            <a:off x="693524" y="4932181"/>
            <a:ext cx="3636000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025" y="496955"/>
            <a:ext cx="1779105" cy="10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94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00"/>
    </mc:Choice>
    <mc:Fallback>
      <p:transition spd="slow" advTm="6800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89FBC09-5A84-45A9-B63B-5DEAA4BE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2" y="1104224"/>
            <a:ext cx="10126732" cy="370166"/>
          </a:xfrm>
        </p:spPr>
        <p:txBody>
          <a:bodyPr rtlCol="0"/>
          <a:lstStyle/>
          <a:p>
            <a:pPr algn="ctr" rt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3927B38-2109-4A32-9B61-7046301BA0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75764" y="6241764"/>
            <a:ext cx="301911" cy="270474"/>
          </a:xfrm>
        </p:spPr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113</a:t>
            </a:fld>
            <a:endParaRPr lang="ru-RU" dirty="0"/>
          </a:p>
        </p:txBody>
      </p:sp>
      <p:sp>
        <p:nvSpPr>
          <p:cNvPr id="10" name="Объект 8">
            <a:extLst>
              <a:ext uri="{FF2B5EF4-FFF2-40B4-BE49-F238E27FC236}">
                <a16:creationId xmlns:a16="http://schemas.microsoft.com/office/drawing/2014/main" id="{741D6D94-B2BB-401E-AACC-F5CA79C890E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84000" y="2112679"/>
            <a:ext cx="10606178" cy="4586291"/>
          </a:xfrm>
        </p:spPr>
        <p:txBody>
          <a:bodyPr rtlCol="0"/>
          <a:lstStyle/>
          <a:p>
            <a:pPr algn="just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Сообщество развития Юга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Африки —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торгово-экономический союз стран Юга Африки, создан в 1992 году на базе Конференции по координации развития Юга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Африки,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образованной 11 странами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субрегиона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1980 году. </a:t>
            </a:r>
            <a:endPara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САДК объединяет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стран: Ангола, Ботсвана, </a:t>
            </a:r>
            <a:r>
              <a:rPr lang="ru-RU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Коморы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ДР Конго, </a:t>
            </a:r>
            <a:r>
              <a:rPr lang="ru-RU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Эсватини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Лесото, Мадагаскар, Малави, Маврикий, Мозамбик, Намибия, Сейшельские Острова, ЮАР, Танзания, Замбия, Зимбабве. 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САДК — либерализация торговых связей стран-членов, развитие социально-экономического сотрудничества и интеграцию, а также сотрудничество в области политики и безопасности между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странами-участницами. </a:t>
            </a:r>
          </a:p>
          <a:p>
            <a:pPr algn="just"/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в САДК осуществлено значительное снижение таможенных пошлин и достигнут существенный прогресс в устранении нетарифных ограничений во взаимных торговых связях. Сообщество существенно продвинулось на пути создания зоны свободной торговли.</a:t>
            </a:r>
          </a:p>
          <a:p>
            <a:pPr algn="just"/>
            <a:endPara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Деловой совет САДК является высшим региональным органом деловых ассоциаций САДК. Деловой совет САДК был официально запущен 5 августа 2019 г. для усиления участия частного сектора в продвижении интеграции на юге Африки.</a:t>
            </a:r>
          </a:p>
          <a:p>
            <a:pPr algn="just"/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Временным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секретариатом БК САДК является Бизнес-фонд НЕПАД.</a:t>
            </a:r>
            <a:endParaRPr lang="ru-RU" sz="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589FBC09-5A84-45A9-B63B-5DEAA4BE7605}"/>
              </a:ext>
            </a:extLst>
          </p:cNvPr>
          <p:cNvSpPr txBox="1">
            <a:spLocks/>
          </p:cNvSpPr>
          <p:nvPr/>
        </p:nvSpPr>
        <p:spPr>
          <a:xfrm>
            <a:off x="684000" y="4704321"/>
            <a:ext cx="4116600" cy="21583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Деловой совет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садк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бъект 7" descr="Бежевый прямоугольник">
            <a:extLst>
              <a:ext uri="{FF2B5EF4-FFF2-40B4-BE49-F238E27FC236}">
                <a16:creationId xmlns:a16="http://schemas.microsoft.com/office/drawing/2014/main" id="{0EF37AB9-30F5-41E6-9478-F4DEF99FA9B7}"/>
              </a:ext>
            </a:extLst>
          </p:cNvPr>
          <p:cNvSpPr/>
          <p:nvPr/>
        </p:nvSpPr>
        <p:spPr bwMode="white">
          <a:xfrm flipV="1">
            <a:off x="693524" y="5001751"/>
            <a:ext cx="3636000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932" y="711841"/>
            <a:ext cx="1733075" cy="115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864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44"/>
    </mc:Choice>
    <mc:Fallback>
      <p:transition spd="slow" advTm="6944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114</a:t>
            </a:fld>
            <a:endParaRPr lang="ru-RU" dirty="0"/>
          </a:p>
        </p:txBody>
      </p:sp>
      <p:pic>
        <p:nvPicPr>
          <p:cNvPr id="26" name="Рисунок 25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14300" y="0"/>
            <a:ext cx="12192000" cy="6858000"/>
          </a:xfrm>
          <a:solidFill>
            <a:schemeClr val="tx1">
              <a:lumMod val="75000"/>
              <a:lumOff val="25000"/>
              <a:alpha val="78000"/>
            </a:schemeClr>
          </a:solidFill>
        </p:spPr>
      </p:pic>
      <p:sp>
        <p:nvSpPr>
          <p:cNvPr id="33" name="Заголовок 2">
            <a:extLst>
              <a:ext uri="{FF2B5EF4-FFF2-40B4-BE49-F238E27FC236}">
                <a16:creationId xmlns:a16="http://schemas.microsoft.com/office/drawing/2014/main" id="{589FBC09-5A84-45A9-B63B-5DEAA4BE7605}"/>
              </a:ext>
            </a:extLst>
          </p:cNvPr>
          <p:cNvSpPr txBox="1">
            <a:spLocks/>
          </p:cNvSpPr>
          <p:nvPr/>
        </p:nvSpPr>
        <p:spPr>
          <a:xfrm>
            <a:off x="-914400" y="2687247"/>
            <a:ext cx="12992100" cy="1483506"/>
          </a:xfrm>
          <a:prstGeom prst="rect">
            <a:avLst/>
          </a:prstGeom>
          <a:solidFill>
            <a:schemeClr val="accent6">
              <a:alpha val="24000"/>
            </a:schemeClr>
          </a:solidFill>
        </p:spPr>
        <p:txBody>
          <a:bodyPr vert="horz" lIns="1116000" tIns="0" rIns="18000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Интеграционные объединения 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АЗИАТСКО-ТИХООКЕАНСКОМ РЕГИОНЕ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219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4"/>
    </mc:Choice>
    <mc:Fallback>
      <p:transition spd="slow" advTm="3304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89FBC09-5A84-45A9-B63B-5DEAA4BE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172" y="835871"/>
            <a:ext cx="10700403" cy="370166"/>
          </a:xfrm>
        </p:spPr>
        <p:txBody>
          <a:bodyPr rtlCol="0"/>
          <a:lstStyle/>
          <a:p>
            <a:pPr algn="ctr" rt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АСЕАН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3927B38-2109-4A32-9B61-7046301BA0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75764" y="6241764"/>
            <a:ext cx="301911" cy="270474"/>
          </a:xfrm>
        </p:spPr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115</a:t>
            </a:fld>
            <a:endParaRPr lang="ru-RU" dirty="0"/>
          </a:p>
        </p:txBody>
      </p:sp>
      <p:sp>
        <p:nvSpPr>
          <p:cNvPr id="10" name="Объект 8">
            <a:extLst>
              <a:ext uri="{FF2B5EF4-FFF2-40B4-BE49-F238E27FC236}">
                <a16:creationId xmlns:a16="http://schemas.microsoft.com/office/drawing/2014/main" id="{741D6D94-B2BB-401E-AACC-F5CA79C890E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84000" y="1546156"/>
            <a:ext cx="10606178" cy="5048033"/>
          </a:xfrm>
        </p:spPr>
        <p:txBody>
          <a:bodyPr rtlCol="0"/>
          <a:lstStyle/>
          <a:p>
            <a:pPr algn="just"/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Ассоциация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 Юго-Восточной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Азии—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важную и значимую геополитическую и экономическую международную субрегиональную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организацию с 625-миллионным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населением и совокупным ВВП в 2,3 трлн. долл. </a:t>
            </a:r>
            <a:endPara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Большую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ВВП АСЕАН формируют всего 5 стран-лидеров: Индонезия (35,96%), Таиланд (16,16%), Малайзия (13,01%), Сингапур (12,42%) и Филиппины (11,22%), на них приходится 88,77% всего ВВП АСЕАН. Среди которых бесспорным лидером является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Индонезия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Сингапур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является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 важным участником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АСЕАН являясь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основных членов формирующих основную часть ВВП АСЕАН. Данный факт обусловлен тем, что Сингапур своевременно и адекватно отвечает на вызовы индустриальной и постиндустриальной эпохи, постоянно и гибко совершенствуя и традиционные, и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новосозданные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институты, следуя принятой стратегии, при этом постоянно ее корректируя. К тому же сегодня Сингапур перешёл к практике «догоняющего развития» на основе широкого привлечения иностранного капитала и ориентации на внешние рынки, что повышает его роль на мировой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арене. </a:t>
            </a:r>
          </a:p>
          <a:p>
            <a:pPr algn="just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сегодняшний день АСЕАН представляет собой центр интеграционных процессов в АТР и складывающейся там новой расстановки сил. Главная цель АСЕАН во внешнеполитической сфере – остаться центральным интеграционным ядром в АТР. Ассоциация авторитетно заявляет о себе в качестве инициатора либо ключевого участника целого ряда многосторонних объединений.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таких объединений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выступает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АСЕАН+3»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участием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Китая, Республики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Корея и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Японии, позже - «АСЕАН+6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участии Австралии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Новой Зеландии и Индии,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по-другому называемый Восточноазиатский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саммит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(далее — ВАС). В качестве приоритетного направления деятельности ВАС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заявлены развитие беспрепятственной торговли в форме зон свободной торговли и либерализация рынков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стран-партнеров. </a:t>
            </a:r>
          </a:p>
          <a:p>
            <a:pPr algn="just"/>
            <a:endPara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торговые палаты всех стран АСЕАН организовали региональную конфедерацию, известную как Торгово-промышленные палаты АСЕАН (ASEAN-CCI), которая представляет деловой сектор на различных встречах АСЕАН со своими партнерами по диалогу, а также на экономических встречах внутри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АСЕАН.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Секретариат ТПП АСЕАН находится в здании Секретариата АСЕАН в Джакарте.</a:t>
            </a:r>
            <a:endPara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589FBC09-5A84-45A9-B63B-5DEAA4BE7605}"/>
              </a:ext>
            </a:extLst>
          </p:cNvPr>
          <p:cNvSpPr txBox="1">
            <a:spLocks/>
          </p:cNvSpPr>
          <p:nvPr/>
        </p:nvSpPr>
        <p:spPr>
          <a:xfrm>
            <a:off x="684000" y="5380186"/>
            <a:ext cx="4116600" cy="23755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Конфедерация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ТПП АСЕАН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бъект 7" descr="Бежевый прямоугольник">
            <a:extLst>
              <a:ext uri="{FF2B5EF4-FFF2-40B4-BE49-F238E27FC236}">
                <a16:creationId xmlns:a16="http://schemas.microsoft.com/office/drawing/2014/main" id="{0EF37AB9-30F5-41E6-9478-F4DEF99FA9B7}"/>
              </a:ext>
            </a:extLst>
          </p:cNvPr>
          <p:cNvSpPr/>
          <p:nvPr/>
        </p:nvSpPr>
        <p:spPr bwMode="white">
          <a:xfrm flipV="1">
            <a:off x="693524" y="5677618"/>
            <a:ext cx="3636000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803" y="352425"/>
            <a:ext cx="1700788" cy="113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61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73"/>
    </mc:Choice>
    <mc:Fallback>
      <p:transition spd="slow" advTm="6473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89FBC09-5A84-45A9-B63B-5DEAA4BE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446" y="826346"/>
            <a:ext cx="10229850" cy="370166"/>
          </a:xfrm>
        </p:spPr>
        <p:txBody>
          <a:bodyPr rtlCol="0"/>
          <a:lstStyle/>
          <a:p>
            <a:pPr algn="ctr" rtl="0"/>
            <a:r>
              <a:rPr lang="ru-RU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АТЭС</a:t>
            </a:r>
            <a:endParaRPr lang="ru-RU" dirty="0">
              <a:solidFill>
                <a:schemeClr val="tx2">
                  <a:lumMod val="90000"/>
                  <a:lumOff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3927B38-2109-4A32-9B61-7046301BA0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75764" y="6241764"/>
            <a:ext cx="301911" cy="270474"/>
          </a:xfrm>
        </p:spPr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116</a:t>
            </a:fld>
            <a:endParaRPr lang="ru-RU" dirty="0"/>
          </a:p>
        </p:txBody>
      </p:sp>
      <p:sp>
        <p:nvSpPr>
          <p:cNvPr id="10" name="Объект 8">
            <a:extLst>
              <a:ext uri="{FF2B5EF4-FFF2-40B4-BE49-F238E27FC236}">
                <a16:creationId xmlns:a16="http://schemas.microsoft.com/office/drawing/2014/main" id="{741D6D94-B2BB-401E-AACC-F5CA79C890E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5297" y="1605377"/>
            <a:ext cx="10960467" cy="4892744"/>
          </a:xfrm>
        </p:spPr>
        <p:txBody>
          <a:bodyPr rtlCol="0"/>
          <a:lstStyle/>
          <a:p>
            <a:pPr algn="just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Важную роль в АТР играет Форум Азиатско-Тихоокеанское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экономическое Сотрудничество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(АТЭС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странах-участниках АТЭС проживают 2,8 миллиарда человек. На долю участников АТЭС приходится 60% мирового ВВП, 48% оборота международной торговли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в рамках форума АТЭС, основополагающими принципами которой являются консенсус и добровольность, выстраивается в соответствии с положениями принятой в 1994 году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Богорской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декларацией (принята на саммите в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Богоре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Индонезия), в которой была заявлена цель сформировать в регионе систему свободной и открытой торговли и инвестиционной деятельности к 2010 году для развитых и к 2020 году – для развивающихся экономик (т.н.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Богорские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цели). В 1995 году была сформирована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Осакская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программа действий, конкретизировавшая пути достижения сформулированных годом ранее договоренностей.</a:t>
            </a:r>
          </a:p>
          <a:p>
            <a:pPr algn="just"/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основными направлениями взаимодействия АТЭС являются: поддержка многосторонней торговой системы и реформа ВТО; продвижение и укрепление региональной экономической интеграции; обеспечение сбалансированного, всеобъемлющего, устойчивого, инновационного и безопасного роста; раскрытие потенциала цифровой экономики и преодоление цифровых разрывов; усиление физической, институциональной и гуманитарной взаимосвязанности экономик; достижение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инклюзивности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экономического роста за счет стимулирования участия малых и средних предприятий, женщин, молодежи в региональной и глобальной экономике; проведение структурных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обеспечения устойчивого экономического будущего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Деловой консультативный совет (ДКС) АТЭС создан в ноябре 1995 г. в целях повышения эффективности взаимодействия Форума с деловыми кругами, которые рассматриваются в качестве главной движущей силы экономического развития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АТР. В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ДКС входят по три представителя крупного национального бизнеса от каждой экономики-участницы АТЭС, которые назначаются главами государств и правительств на трехлетний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период. </a:t>
            </a:r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589FBC09-5A84-45A9-B63B-5DEAA4BE7605}"/>
              </a:ext>
            </a:extLst>
          </p:cNvPr>
          <p:cNvSpPr txBox="1">
            <a:spLocks/>
          </p:cNvSpPr>
          <p:nvPr/>
        </p:nvSpPr>
        <p:spPr>
          <a:xfrm>
            <a:off x="615297" y="4751536"/>
            <a:ext cx="4594878" cy="23755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Деловой консультативный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атэс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7" descr="Бежевый прямоугольник">
            <a:extLst>
              <a:ext uri="{FF2B5EF4-FFF2-40B4-BE49-F238E27FC236}">
                <a16:creationId xmlns:a16="http://schemas.microsoft.com/office/drawing/2014/main" id="{0EF37AB9-30F5-41E6-9478-F4DEF99FA9B7}"/>
              </a:ext>
            </a:extLst>
          </p:cNvPr>
          <p:cNvSpPr/>
          <p:nvPr/>
        </p:nvSpPr>
        <p:spPr bwMode="white">
          <a:xfrm flipV="1">
            <a:off x="624821" y="5048968"/>
            <a:ext cx="3636000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996" y="359926"/>
            <a:ext cx="1754514" cy="113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90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47"/>
    </mc:Choice>
    <mc:Fallback>
      <p:transition spd="slow" advTm="7447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89FBC09-5A84-45A9-B63B-5DEAA4BE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361" y="623750"/>
            <a:ext cx="10700403" cy="370166"/>
          </a:xfrm>
        </p:spPr>
        <p:txBody>
          <a:bodyPr rtlCol="0"/>
          <a:lstStyle/>
          <a:p>
            <a:pPr algn="ctr" rtl="0"/>
            <a:r>
              <a:rPr lang="ru-RU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БРИКС</a:t>
            </a:r>
            <a:endParaRPr lang="ru-RU" dirty="0">
              <a:solidFill>
                <a:schemeClr val="tx2">
                  <a:lumMod val="90000"/>
                  <a:lumOff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3927B38-2109-4A32-9B61-7046301BA0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75764" y="6241764"/>
            <a:ext cx="301911" cy="270474"/>
          </a:xfrm>
        </p:spPr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117</a:t>
            </a:fld>
            <a:endParaRPr lang="ru-RU" dirty="0"/>
          </a:p>
        </p:txBody>
      </p:sp>
      <p:sp>
        <p:nvSpPr>
          <p:cNvPr id="10" name="Объект 8">
            <a:extLst>
              <a:ext uri="{FF2B5EF4-FFF2-40B4-BE49-F238E27FC236}">
                <a16:creationId xmlns:a16="http://schemas.microsoft.com/office/drawing/2014/main" id="{741D6D94-B2BB-401E-AACC-F5CA79C890E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85265" y="1291871"/>
            <a:ext cx="10830436" cy="5289904"/>
          </a:xfrm>
        </p:spPr>
        <p:txBody>
          <a:bodyPr rtlCol="0"/>
          <a:lstStyle/>
          <a:p>
            <a:pPr algn="just"/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долю входящих в БРИКС стран приходится 26 % территории Земли, 42 % населения планеты (2,83 млрд человек) и 27 % мирового ВВП. Тезис БРИКС предполагает, что Бразилия, Россия, Индия и Китай изменили свои политические системы, чтобы войти в систему глобальной экономики. Эксперты предсказывают, что Китай и Индия будут доминирующими глобальными поставщиками товаров промышленного назначения и услуг, в то время как Бразилия и Россия станут также доминирующими поставщиками сырья. Сотрудничество является, таким образом, вероятным — как логический шаг БРИКС, потому что Бразилия и Россия вместе логично формируют поставщиков Индии и Китая. Таким образом, у БРИКС есть потенциал сформировать сильный экономический блок — наподобие государств «Большой семёрки». Бразилия является доминирующей в производстве сои и железной руды, в то время как Россия обладает возможностью огромных поставок нефти и природного газа. Планируется создание пула валютных резервов (как замена Международному валютному фонду (МВФ)). Структура вливания средств странами БРИКС в пул валютных резервов стран БРИКС: Китай — 21 млрд $, Россия — 38 млрд $, Бразилия −18 млрд $, Индия — 18 млрд $, ЮАР — 5 млрд $. По созданию Банка развития стран БРИКС (как замена Всемирному банку) в июле 2014 года был подписан договор, а в июле 2015 года он вступил в силу. Максимальный капитал банка БРИКС составит 100 млрд $. 17 июня 2015 года министры финансов и руководители Центробанков стран БРИКС начали консультации о создании многосторонней финансовой системы, аналогичной SWIFT. В марте 2019 было анонсировано создание собственной платежной системы BRICS </a:t>
            </a:r>
            <a:r>
              <a:rPr lang="ru-RU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Pay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будет работать на территории пяти государств. Пять стран БРИКС стали значимы в мировом масштабе во многих экономических, социальных, политических и военных областях. Бразилия, Россия, Индия и Китай обладают значительным интеграционным потенциалом, реализация которого позволит более эффективно влиять на глобальные процессы. </a:t>
            </a:r>
          </a:p>
          <a:p>
            <a:pPr algn="just"/>
            <a:endPara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Делового совета БРИКС направлена на создание площадки для обсуждения вопросов укрепления и продвижения экономических, торговых, деловых и инвестиционных связей между деловыми кругами пяти стран, а также на обеспечение диалога между предпринимательским сообществом и представителями правительственных структур. Решением лидеров в Деловой совет БРИКС входят по пять представителей от каждой страны. Задачей Делового совета БРИКС является выявление проблемных вопросов и трудностей, сдерживающих рост экономических, торговых, деловых и инвестиционных связей между странами БРИКС, а также формирование предложений и рекомендаций по их разрешению.</a:t>
            </a:r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589FBC09-5A84-45A9-B63B-5DEAA4BE7605}"/>
              </a:ext>
            </a:extLst>
          </p:cNvPr>
          <p:cNvSpPr txBox="1">
            <a:spLocks/>
          </p:cNvSpPr>
          <p:nvPr/>
        </p:nvSpPr>
        <p:spPr>
          <a:xfrm>
            <a:off x="485264" y="4808686"/>
            <a:ext cx="4385328" cy="23755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Деловой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брикс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7" descr="Бежевый прямоугольник">
            <a:extLst>
              <a:ext uri="{FF2B5EF4-FFF2-40B4-BE49-F238E27FC236}">
                <a16:creationId xmlns:a16="http://schemas.microsoft.com/office/drawing/2014/main" id="{0EF37AB9-30F5-41E6-9478-F4DEF99FA9B7}"/>
              </a:ext>
            </a:extLst>
          </p:cNvPr>
          <p:cNvSpPr/>
          <p:nvPr/>
        </p:nvSpPr>
        <p:spPr bwMode="white">
          <a:xfrm flipV="1">
            <a:off x="494788" y="5087068"/>
            <a:ext cx="3636000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971" y="427383"/>
            <a:ext cx="1355303" cy="68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51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04"/>
    </mc:Choice>
    <mc:Fallback>
      <p:transition spd="slow" advTm="6104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536"/>
            <a:ext cx="12192000" cy="6858000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8D8E648-93B0-47FF-A306-492EFF7FC4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3175" y="3011"/>
            <a:ext cx="9648825" cy="6864514"/>
          </a:xfrm>
          <a:solidFill>
            <a:schemeClr val="bg1">
              <a:lumMod val="65000"/>
              <a:alpha val="66000"/>
            </a:schemeClr>
          </a:solidFill>
        </p:spPr>
        <p:txBody>
          <a:bodyPr rtlCol="0"/>
          <a:lstStyle/>
          <a:p>
            <a:pPr>
              <a:lnSpc>
                <a:spcPct val="100000"/>
              </a:lnSpc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ЗАСЕДАНИЕ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МКПП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Турецкая Республика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Стамбул, 9 апреля 2021г.</a:t>
            </a:r>
            <a:endParaRPr lang="ru-RU" sz="36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7" descr="Бежевый прямоугольник">
            <a:extLst>
              <a:ext uri="{FF2B5EF4-FFF2-40B4-BE49-F238E27FC236}">
                <a16:creationId xmlns:a16="http://schemas.microsoft.com/office/drawing/2014/main" id="{C85C272F-FCB2-478D-9E03-EC734D1AB6C0}"/>
              </a:ext>
            </a:extLst>
          </p:cNvPr>
          <p:cNvSpPr/>
          <p:nvPr/>
        </p:nvSpPr>
        <p:spPr bwMode="white">
          <a:xfrm flipV="1">
            <a:off x="3666673" y="3505669"/>
            <a:ext cx="4905827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3316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64"/>
    </mc:Choice>
    <mc:Fallback>
      <p:transition spd="slow" advTm="6064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CBC84C2-2B48-4B15-A420-8B5F2BDE23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21651" y="13486"/>
            <a:ext cx="12177762" cy="6859684"/>
          </a:xfrm>
          <a:prstGeom prst="rect">
            <a:avLst/>
          </a:prstGeom>
          <a:solidFill>
            <a:srgbClr val="51292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238322"/>
            <a:ext cx="7560000" cy="360000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ТОРГОВЫЕ ПАРТНЕРЫ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DDB908-45C5-4999-982F-0A82DA013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12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22922" y="3122299"/>
            <a:ext cx="9038122" cy="451713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КИТАЙ  -  ОАЭ  - США  -  КОРЕЯ  -  КСА  -  ИНДИЯ  -  ЯПОНИЯ</a:t>
            </a:r>
            <a:endParaRPr lang="ru-RU" sz="20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22099" y="1752924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17" name="Рисунок 16"/>
          <p:cNvPicPr>
            <a:picLocks noGrp="1" noChangeAspect="1"/>
          </p:cNvPicPr>
          <p:nvPr>
            <p:ph type="pic" sz="quarter" idx="2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472" y="1939338"/>
            <a:ext cx="1017933" cy="1017933"/>
          </a:xfrm>
        </p:spPr>
      </p:pic>
      <p:pic>
        <p:nvPicPr>
          <p:cNvPr id="20" name="Рисунок 19"/>
          <p:cNvPicPr>
            <a:picLocks noGrp="1" noChangeAspect="1"/>
          </p:cNvPicPr>
          <p:nvPr>
            <p:ph type="pic" sz="quarter" idx="25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8220" y="1942579"/>
            <a:ext cx="1018358" cy="1018358"/>
          </a:xfrm>
        </p:spPr>
      </p:pic>
      <p:pic>
        <p:nvPicPr>
          <p:cNvPr id="25" name="Рисунок 24"/>
          <p:cNvPicPr>
            <a:picLocks noGrp="1" noChangeAspect="1"/>
          </p:cNvPicPr>
          <p:nvPr>
            <p:ph type="pic" sz="quarter" idx="23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1377" y="4529229"/>
            <a:ext cx="970482" cy="970482"/>
          </a:xfrm>
        </p:spPr>
      </p:pic>
      <p:pic>
        <p:nvPicPr>
          <p:cNvPr id="28" name="Рисунок 27"/>
          <p:cNvPicPr>
            <a:picLocks noGrp="1" noChangeAspect="1"/>
          </p:cNvPicPr>
          <p:nvPr>
            <p:ph type="pic" sz="quarter" idx="24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0693" y="4529229"/>
            <a:ext cx="970482" cy="970482"/>
          </a:xfrm>
        </p:spPr>
      </p:pic>
      <p:pic>
        <p:nvPicPr>
          <p:cNvPr id="29" name="Рисунок 28"/>
          <p:cNvPicPr>
            <a:picLocks noGrp="1" noChangeAspect="1"/>
          </p:cNvPicPr>
          <p:nvPr>
            <p:ph type="pic" sz="quarter" idx="25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0009" y="4529229"/>
            <a:ext cx="978744" cy="978744"/>
          </a:xfrm>
        </p:spPr>
      </p:pic>
      <p:pic>
        <p:nvPicPr>
          <p:cNvPr id="30" name="Рисунок 29"/>
          <p:cNvPicPr>
            <a:picLocks noGrp="1" noChangeAspect="1"/>
          </p:cNvPicPr>
          <p:nvPr>
            <p:ph type="pic" sz="quarter" idx="26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66482" y="4527982"/>
            <a:ext cx="965865" cy="965865"/>
          </a:xfrm>
        </p:spPr>
      </p:pic>
      <p:pic>
        <p:nvPicPr>
          <p:cNvPr id="32" name="Рисунок 31"/>
          <p:cNvPicPr>
            <a:picLocks noGrp="1" noChangeAspect="1"/>
          </p:cNvPicPr>
          <p:nvPr>
            <p:ph type="pic" sz="quarter" idx="24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33517" y="4527983"/>
            <a:ext cx="971355" cy="971356"/>
          </a:xfrm>
        </p:spPr>
      </p:pic>
      <p:sp>
        <p:nvSpPr>
          <p:cNvPr id="41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 txBox="1">
            <a:spLocks/>
          </p:cNvSpPr>
          <p:nvPr/>
        </p:nvSpPr>
        <p:spPr>
          <a:xfrm>
            <a:off x="750939" y="3821852"/>
            <a:ext cx="10308051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ЧЛЕНСТВО В МЕЖДУНАРОДНЫХ ОРГАНИЗАЦИЯХ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89039" y="4336454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43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62379" y="5734763"/>
            <a:ext cx="6593264" cy="415325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ООН  -  ЛАГ  -  ОПЕК  -  ВТО  -  ОИС  -  МВФ</a:t>
            </a:r>
            <a:endParaRPr lang="ru-RU" sz="20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24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2379" y="1942759"/>
            <a:ext cx="1016496" cy="1016496"/>
          </a:xfrm>
        </p:spPr>
      </p:pic>
      <p:pic>
        <p:nvPicPr>
          <p:cNvPr id="12" name="Рисунок 11"/>
          <p:cNvPicPr>
            <a:picLocks noGrp="1" noChangeAspect="1"/>
          </p:cNvPicPr>
          <p:nvPr>
            <p:ph type="pic" sz="quarter" idx="24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5908" y="1946094"/>
            <a:ext cx="1025486" cy="1025486"/>
          </a:xfrm>
        </p:spPr>
      </p:pic>
      <p:pic>
        <p:nvPicPr>
          <p:cNvPr id="14" name="Рисунок 13"/>
          <p:cNvPicPr>
            <a:picLocks noGrp="1" noChangeAspect="1"/>
          </p:cNvPicPr>
          <p:nvPr>
            <p:ph type="pic" sz="quarter" idx="24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76459" y="1935970"/>
            <a:ext cx="1024671" cy="1024671"/>
          </a:xfrm>
        </p:spPr>
      </p:pic>
      <p:pic>
        <p:nvPicPr>
          <p:cNvPr id="21" name="Рисунок 20"/>
          <p:cNvPicPr>
            <a:picLocks noGrp="1" noChangeAspect="1"/>
          </p:cNvPicPr>
          <p:nvPr>
            <p:ph type="pic" sz="quarter" idx="26"/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18539" y="1927962"/>
            <a:ext cx="1021743" cy="1021743"/>
          </a:xfrm>
        </p:spPr>
      </p:pic>
      <p:pic>
        <p:nvPicPr>
          <p:cNvPr id="23" name="Рисунок 22"/>
          <p:cNvPicPr>
            <a:picLocks noGrp="1" noChangeAspect="1"/>
          </p:cNvPicPr>
          <p:nvPr>
            <p:ph type="pic" sz="quarter" idx="26"/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40877" y="1927962"/>
            <a:ext cx="1028170" cy="1028170"/>
          </a:xfrm>
        </p:spPr>
      </p:pic>
      <p:pic>
        <p:nvPicPr>
          <p:cNvPr id="34" name="Рисунок 33"/>
          <p:cNvPicPr>
            <a:picLocks noGrp="1" noChangeAspect="1"/>
          </p:cNvPicPr>
          <p:nvPr>
            <p:ph type="pic" sz="quarter" idx="26"/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93957" y="4527982"/>
            <a:ext cx="968704" cy="968704"/>
          </a:xfrm>
        </p:spPr>
      </p:pic>
    </p:spTree>
    <p:extLst>
      <p:ext uri="{BB962C8B-B14F-4D97-AF65-F5344CB8AC3E}">
        <p14:creationId xmlns:p14="http://schemas.microsoft.com/office/powerpoint/2010/main" val="4064332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7"/>
    </mc:Choice>
    <mc:Fallback>
      <p:transition spd="slow" advTm="3047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9" y="-4065"/>
            <a:ext cx="12012000" cy="6858000"/>
          </a:xfr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2199" y="-4065"/>
            <a:ext cx="12192001" cy="6858000"/>
          </a:xfrm>
          <a:prstGeom prst="rect">
            <a:avLst/>
          </a:prstGeom>
          <a:solidFill>
            <a:srgbClr val="51292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объект 7" descr="Бежевый прямоугольник">
            <a:extLst>
              <a:ext uri="{FF2B5EF4-FFF2-40B4-BE49-F238E27FC236}">
                <a16:creationId xmlns:a16="http://schemas.microsoft.com/office/drawing/2014/main" id="{400AB11A-4D5E-4CDE-BB60-C8578F59C3E0}"/>
              </a:ext>
            </a:extLst>
          </p:cNvPr>
          <p:cNvSpPr/>
          <p:nvPr/>
        </p:nvSpPr>
        <p:spPr bwMode="white">
          <a:xfrm flipV="1">
            <a:off x="782245" y="1302724"/>
            <a:ext cx="10771295" cy="105505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13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58" y="904441"/>
            <a:ext cx="9498278" cy="503789"/>
          </a:xfrm>
        </p:spPr>
        <p:txBody>
          <a:bodyPr rtlCol="0"/>
          <a:lstStyle/>
          <a:p>
            <a:pPr rtl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СТРАТЕГИИ РАЗВИТИЯ экономики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D1BEBF22-A40E-4194-AD9A-12E9E5AB001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82245" y="1516637"/>
            <a:ext cx="10771295" cy="4922264"/>
          </a:xfrm>
          <a:prstGeom prst="rect">
            <a:avLst/>
          </a:prstGeom>
        </p:spPr>
        <p:txBody>
          <a:bodyPr rtlCol="0"/>
          <a:lstStyle/>
          <a:p>
            <a:pPr marL="0" indent="0" algn="just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Кувейт стоит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проблемой проведения необходимых и болезненных реформ на фоне угрозы того, что пиковый спрос на нефть пройдет где-то в ближайшие пару десятилетий. </a:t>
            </a:r>
            <a:endParaRPr lang="ru-RU" sz="1800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Несмотря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обильные запасы углеводородов и относительно малочисленное население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Кувейта, его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в чрезвычайной степени 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зависит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доходов от нефти и газа. </a:t>
            </a:r>
            <a:endParaRPr lang="ru-RU" sz="1800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Кувейт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крайне нуждается в иностранных инвесторах в рамках попыток диверсифицировать свою экономику.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этой связи была разработана дорожная карта страны «Видение Кувейта 2035», нацеленная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превращение страны в финансовый центр и повышение ее инвестиционной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привлекательности. </a:t>
            </a:r>
          </a:p>
          <a:p>
            <a:pPr marL="0" indent="0" algn="just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самой концепции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дорожной карты сказано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государство собирается поощрять частный сектор участвовать в проектах строительства и что особую ценность представляют компетенции и технологический опыт, полученные на подобных проектах в разных странах мира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важных проектов в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Кувейте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развернутой сети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железнодорожного сообщения. Бюджет проекта — $ 3 млрд. Она обеспечит связь с Саудовской Аравией и Ираком. Расчет — на увеличение товарооборота между соседями и соседями соседей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Кувейт заинтересован в активном сотрудничестве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сферах строительства, нефтедобывающей отрасли, фармацевтики и поставок медоборудования, инфраструктурных проектов и IT технологий.</a:t>
            </a:r>
          </a:p>
          <a:p>
            <a:pPr marL="0" indent="0" algn="just"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024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4"/>
    </mc:Choice>
    <mc:Fallback>
      <p:transition spd="slow" advTm="5344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89FBC09-5A84-45A9-B63B-5DEAA4BE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589236"/>
            <a:ext cx="7560000" cy="370166"/>
          </a:xfrm>
        </p:spPr>
        <p:txBody>
          <a:bodyPr rtlCol="0"/>
          <a:lstStyle/>
          <a:p>
            <a:pPr rt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СТРУКТУРЫ ДЛЯ ПАРТНЕРСТВА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9A93DB-B3B6-47AF-84B6-0AE60CEEF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147" y="4356595"/>
            <a:ext cx="9480264" cy="1687086"/>
          </a:xfrm>
        </p:spPr>
        <p:txBody>
          <a:bodyPr rtlCol="0"/>
          <a:lstStyle/>
          <a:p>
            <a:pPr algn="just"/>
            <a:r>
              <a:rPr lang="ru-RU" b="1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Кувейтский </a:t>
            </a:r>
            <a:r>
              <a:rPr lang="ru-RU" b="1" i="1" noProof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суверенный </a:t>
            </a:r>
            <a:r>
              <a:rPr lang="ru-RU" b="1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</a:t>
            </a:r>
            <a:r>
              <a:rPr lang="ru-RU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i="1" noProof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KIA) - старейший на планете суверенный фонд, управляющий пакетом в $ 592 млрд. </a:t>
            </a:r>
            <a:r>
              <a:rPr lang="ru-RU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 </a:t>
            </a:r>
            <a:r>
              <a:rPr lang="ru-RU" i="1" noProof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управляет двумя крупными фондами. Один из них — Фонд будущих поколений - </a:t>
            </a:r>
            <a:r>
              <a:rPr lang="ru-RU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пятый </a:t>
            </a:r>
            <a:r>
              <a:rPr lang="ru-RU" i="1" noProof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величине активов </a:t>
            </a:r>
            <a:r>
              <a:rPr lang="ru-RU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суверенный фонд </a:t>
            </a:r>
            <a:r>
              <a:rPr lang="ru-RU" i="1" noProof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мире, который </a:t>
            </a:r>
            <a:r>
              <a:rPr lang="ru-RU" i="1" noProof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используется для стабилизации государственного бюджета в периоды снижения государственных доходов </a:t>
            </a:r>
            <a:r>
              <a:rPr lang="ru-RU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i="1" noProof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долгосрочной перспективе. Второй фонд, находящийся под управлением KIA и образованный еще в 1976‑м, — Общий резервный </a:t>
            </a:r>
            <a:r>
              <a:rPr lang="ru-RU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- ключевой </a:t>
            </a:r>
            <a:r>
              <a:rPr lang="ru-RU" i="1" noProof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казначей </a:t>
            </a:r>
            <a:r>
              <a:rPr lang="ru-RU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</a:t>
            </a:r>
            <a:r>
              <a:rPr lang="ru-RU" i="1" noProof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масштабных программ правительства</a:t>
            </a:r>
            <a:r>
              <a:rPr lang="ru-RU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3927B38-2109-4A32-9B61-7046301BA0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14</a:t>
            </a:fld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741D6D94-B2BB-401E-AACC-F5CA79C890E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159147" y="2423507"/>
            <a:ext cx="9398593" cy="1805593"/>
          </a:xfrm>
        </p:spPr>
        <p:txBody>
          <a:bodyPr rtlCol="0"/>
          <a:lstStyle/>
          <a:p>
            <a:pPr algn="just"/>
            <a:r>
              <a:rPr lang="ru-RU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Торгово-промышленная палата Кувейта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образована в 1959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вляется консультативным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органом по всем экономическим вопросам. В настоящее время количество зарегистрированных членов превышает 79000 и представляет общее собрание.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Регулирует отношения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предпринимателей с их социальными партнерами,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торгово-экономические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научно-технические связи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предпринимателей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Кувейта с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предпринимателями зарубежных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стран. Председателем палаты является </a:t>
            </a:r>
            <a:r>
              <a:rPr lang="ru-RU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Мохаммед </a:t>
            </a:r>
            <a:r>
              <a:rPr lang="ru-RU" b="1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Джассем</a:t>
            </a:r>
            <a:r>
              <a:rPr lang="ru-RU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Аль-</a:t>
            </a:r>
            <a:r>
              <a:rPr lang="ru-RU" b="1" i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Сагер</a:t>
            </a:r>
            <a:r>
              <a:rPr lang="ru-RU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–бывший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 Национального собрания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Кувейта, бывший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арабского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парламента, бизнесмен и влиятельный журналист.</a:t>
            </a:r>
            <a:endParaRPr lang="ru-RU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7" descr="Бежевый прямоугольник">
            <a:extLst>
              <a:ext uri="{FF2B5EF4-FFF2-40B4-BE49-F238E27FC236}">
                <a16:creationId xmlns:a16="http://schemas.microsoft.com/office/drawing/2014/main" id="{0EF37AB9-30F5-41E6-9478-F4DEF99FA9B7}"/>
              </a:ext>
            </a:extLst>
          </p:cNvPr>
          <p:cNvSpPr/>
          <p:nvPr/>
        </p:nvSpPr>
        <p:spPr bwMode="white">
          <a:xfrm flipV="1">
            <a:off x="722099" y="2058118"/>
            <a:ext cx="3636000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835" y="2484639"/>
            <a:ext cx="1346718" cy="1346718"/>
          </a:xfrm>
        </p:spPr>
      </p:pic>
      <p:pic>
        <p:nvPicPr>
          <p:cNvPr id="12" name="Рисунок 11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835" y="4356595"/>
            <a:ext cx="1346718" cy="1346718"/>
          </a:xfrm>
        </p:spPr>
      </p:pic>
    </p:spTree>
    <p:extLst>
      <p:ext uri="{BB962C8B-B14F-4D97-AF65-F5344CB8AC3E}">
        <p14:creationId xmlns:p14="http://schemas.microsoft.com/office/powerpoint/2010/main" val="3330414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6"/>
    </mc:Choice>
    <mc:Fallback>
      <p:transition spd="slow" advTm="6056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012613" cy="6858000"/>
          </a:xfrm>
        </p:spPr>
      </p:pic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15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691" y="3020428"/>
            <a:ext cx="8393229" cy="1722922"/>
          </a:xfrm>
          <a:solidFill>
            <a:srgbClr val="291517">
              <a:alpha val="71000"/>
            </a:srgbClr>
          </a:solidFill>
        </p:spPr>
        <p:txBody>
          <a:bodyPr rtlCol="0"/>
          <a:lstStyle/>
          <a:p>
            <a:pPr algn="ctr" rtl="0"/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ОБЪЕДИЕННЫЕ АРАБСКИЕ ЭМИРАТЫ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854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2"/>
    </mc:Choice>
    <mc:Fallback>
      <p:transition spd="slow" advTm="3152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объект 7" descr="Бежевый прямоугольник">
            <a:extLst>
              <a:ext uri="{FF2B5EF4-FFF2-40B4-BE49-F238E27FC236}">
                <a16:creationId xmlns:a16="http://schemas.microsoft.com/office/drawing/2014/main" id="{400AB11A-4D5E-4CDE-BB60-C8578F59C3E0}"/>
              </a:ext>
            </a:extLst>
          </p:cNvPr>
          <p:cNvSpPr/>
          <p:nvPr/>
        </p:nvSpPr>
        <p:spPr bwMode="white">
          <a:xfrm flipV="1">
            <a:off x="782245" y="1093174"/>
            <a:ext cx="10793518" cy="105505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C3FC51DE-D10A-4DE8-A7E3-22FA2E4FC1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569877" y="5904087"/>
            <a:ext cx="6058183" cy="45719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16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57" y="694891"/>
            <a:ext cx="7506119" cy="503789"/>
          </a:xfrm>
        </p:spPr>
        <p:txBody>
          <a:bodyPr rtlCol="0"/>
          <a:lstStyle/>
          <a:p>
            <a:pPr rtl="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ОБЪЕДИЕННЫЕ АРАБСКИЕ ЭМИРАТЫ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D1BEBF22-A40E-4194-AD9A-12E9E5AB001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04468" y="1288183"/>
            <a:ext cx="10771295" cy="5182181"/>
          </a:xfrm>
          <a:prstGeom prst="rect">
            <a:avLst/>
          </a:prstGeom>
        </p:spPr>
        <p:txBody>
          <a:bodyPr rtlCol="0"/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ВПП: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421 млрд долл. 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Население: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9,771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ОАЭ определяется крупной нефтедобычей, которая обеспечивает преобладающую часть государственных доходов и почти все валютные поступления. Основные отрасли экономики: нефтегазовая и нефтехимическая, рыбная, металлургия, мелкое кораблестроение и др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ОАЭ - биржевой центр Западной Азии и Африки. Тут действуют три фондовые (ADX, DFM, </a:t>
            </a:r>
            <a:r>
              <a:rPr lang="ru-RU" sz="1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Nasdaq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Dubai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одна товарная и одна биржа </a:t>
            </a:r>
            <a:r>
              <a:rPr lang="ru-RU" sz="1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деривативов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Оборот — около $30 млрд в год. ОАЭ является крупнейшим в мире рынком </a:t>
            </a:r>
            <a:r>
              <a:rPr lang="ru-RU" sz="1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сукука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(исламского долга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в ОАЭ по официальным данным выполнятся проекты совокупной стоимостью свыше 770 млрд евро. Из них свыше 100 млрд — это стоимость первоочередных государственных проектов (первая АЭС, НФПЗ, алюминиевый комбинат, метро в Абу-Даби и </a:t>
            </a:r>
            <a:r>
              <a:rPr lang="ru-RU" sz="1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Шардже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железные дороги и аэропорты).</a:t>
            </a:r>
            <a:endParaRPr lang="ru-RU" sz="1800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Бизнес в ОАЭ, как и население, платят близкие к нулю налоги (кроме иностранных банков и компаний нефтедобывающего сектора). Финансирование деятельности большинства компаний в Эмиратах осуществляется через государственные фонды, а стоимость финансирования равняется нулю. Средняя ставка банковского кредита в среднем колеблется от 3 до 6% годовых при официальной потребительской инфляции около 3,5%. При этом, в среднем, треть ставки субсидирует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государство. </a:t>
            </a:r>
            <a:endParaRPr lang="ru-RU" sz="18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635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83"/>
    </mc:Choice>
    <mc:Fallback>
      <p:transition spd="slow" advTm="5583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CBC84C2-2B48-4B15-A420-8B5F2BDE23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-16161"/>
            <a:ext cx="12192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310604"/>
            <a:ext cx="7560000" cy="360000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статьи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DDB908-45C5-4999-982F-0A82DA013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17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2637" y="3160352"/>
            <a:ext cx="1028445" cy="295686"/>
          </a:xfrm>
          <a:solidFill>
            <a:schemeClr val="tx1">
              <a:alpha val="70000"/>
            </a:schemeClr>
          </a:solidFill>
        </p:spPr>
        <p:txBody>
          <a:bodyPr rtlCol="0"/>
          <a:lstStyle/>
          <a:p>
            <a:r>
              <a:rPr lang="ru-RU" sz="16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ЗОЛОТО</a:t>
            </a:r>
            <a:endParaRPr lang="ru-RU" sz="16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30E095F-965E-476E-B681-EE615BECB0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24289" y="3152409"/>
            <a:ext cx="1064749" cy="286271"/>
          </a:xfrm>
          <a:solidFill>
            <a:schemeClr val="tx1">
              <a:alpha val="70000"/>
            </a:scheme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нефть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0234" y="3069829"/>
            <a:ext cx="1493600" cy="550416"/>
          </a:xfrm>
          <a:solidFill>
            <a:schemeClr val="tx1">
              <a:alpha val="70000"/>
            </a:scheme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ЮВЕЛИРНЫЕ ИЗДЕЛИЯ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892111" y="3091771"/>
            <a:ext cx="1734351" cy="543067"/>
          </a:xfrm>
          <a:solidFill>
            <a:schemeClr val="tx1">
              <a:alpha val="70000"/>
            </a:scheme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ВЕЩАТЕЛЬНОЕ ОБОРУДОВАНИЕ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22099" y="1739749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108" name="Рисунок 107"/>
          <p:cNvPicPr>
            <a:picLocks noGrp="1" noChangeAspect="1"/>
          </p:cNvPicPr>
          <p:nvPr>
            <p:ph type="pic" sz="quarter" idx="24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6777" y="1969425"/>
            <a:ext cx="1012261" cy="1012261"/>
          </a:xfrm>
        </p:spPr>
      </p:pic>
      <p:sp>
        <p:nvSpPr>
          <p:cNvPr id="20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 txBox="1">
            <a:spLocks/>
          </p:cNvSpPr>
          <p:nvPr/>
        </p:nvSpPr>
        <p:spPr>
          <a:xfrm>
            <a:off x="734476" y="3695375"/>
            <a:ext cx="7560000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статьи импорта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72575" y="4107425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27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36088" y="5666661"/>
            <a:ext cx="1083345" cy="319589"/>
          </a:xfrm>
          <a:solidFill>
            <a:schemeClr val="tx1">
              <a:alpha val="70000"/>
            </a:schemeClr>
          </a:solidFill>
        </p:spPr>
        <p:txBody>
          <a:bodyPr rtlCol="0"/>
          <a:lstStyle/>
          <a:p>
            <a:r>
              <a:rPr lang="ru-RU" sz="16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ЗОЛОТО</a:t>
            </a:r>
            <a:endParaRPr lang="ru-RU" sz="16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Текст 6">
            <a:extLst>
              <a:ext uri="{FF2B5EF4-FFF2-40B4-BE49-F238E27FC236}">
                <a16:creationId xmlns:a16="http://schemas.microsoft.com/office/drawing/2014/main" id="{030E095F-965E-476E-B681-EE615BECB0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24560" y="5618760"/>
            <a:ext cx="1796865" cy="518180"/>
          </a:xfrm>
          <a:solidFill>
            <a:schemeClr val="tx1">
              <a:alpha val="70000"/>
            </a:scheme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ВЕЩАТЕЛЬНОЕ ОБОРУДОВАНИЕ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96438" y="5637877"/>
            <a:ext cx="1594542" cy="500788"/>
          </a:xfrm>
          <a:solidFill>
            <a:schemeClr val="tx1">
              <a:alpha val="70000"/>
            </a:scheme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ЮВЕЛИРНЫЕ ИЗДЕЛИЯ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14611" y="5695949"/>
            <a:ext cx="1202258" cy="298741"/>
          </a:xfrm>
          <a:solidFill>
            <a:schemeClr val="tx1">
              <a:alpha val="70000"/>
            </a:scheme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АЛМАЗЫ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sz="quarter" idx="23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5922" y="1944263"/>
            <a:ext cx="978116" cy="978116"/>
          </a:xfrm>
        </p:spPr>
      </p:pic>
      <p:pic>
        <p:nvPicPr>
          <p:cNvPr id="22" name="Рисунок 21"/>
          <p:cNvPicPr>
            <a:picLocks noGrp="1" noChangeAspect="1"/>
          </p:cNvPicPr>
          <p:nvPr>
            <p:ph type="pic" sz="quarter" idx="25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9324" y="1944263"/>
            <a:ext cx="955420" cy="955420"/>
          </a:xfrm>
        </p:spPr>
      </p:pic>
      <p:pic>
        <p:nvPicPr>
          <p:cNvPr id="24" name="Рисунок 23"/>
          <p:cNvPicPr>
            <a:picLocks noGrp="1" noChangeAspect="1"/>
          </p:cNvPicPr>
          <p:nvPr>
            <p:ph type="pic" sz="quarter" idx="26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70229" y="1944263"/>
            <a:ext cx="978116" cy="978116"/>
          </a:xfrm>
        </p:spPr>
      </p:pic>
      <p:pic>
        <p:nvPicPr>
          <p:cNvPr id="26" name="Рисунок 25"/>
          <p:cNvPicPr>
            <a:picLocks noGrp="1" noChangeAspect="1"/>
          </p:cNvPicPr>
          <p:nvPr>
            <p:ph type="pic" sz="quarter" idx="23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6000" y="4375784"/>
            <a:ext cx="986374" cy="986374"/>
          </a:xfrm>
        </p:spPr>
      </p:pic>
      <p:pic>
        <p:nvPicPr>
          <p:cNvPr id="32" name="Рисунок 31"/>
          <p:cNvPicPr>
            <a:picLocks noGrp="1" noChangeAspect="1"/>
          </p:cNvPicPr>
          <p:nvPr>
            <p:ph type="pic" sz="quarter" idx="24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2068" y="4375784"/>
            <a:ext cx="1009451" cy="936389"/>
          </a:xfrm>
        </p:spPr>
      </p:pic>
      <p:pic>
        <p:nvPicPr>
          <p:cNvPr id="34" name="Рисунок 33"/>
          <p:cNvPicPr>
            <a:picLocks noGrp="1" noChangeAspect="1"/>
          </p:cNvPicPr>
          <p:nvPr>
            <p:ph type="pic" sz="quarter" idx="25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87425" y="4330448"/>
            <a:ext cx="955420" cy="955420"/>
          </a:xfrm>
        </p:spPr>
      </p:pic>
      <p:pic>
        <p:nvPicPr>
          <p:cNvPr id="36" name="Рисунок 35"/>
          <p:cNvPicPr>
            <a:picLocks noGrp="1" noChangeAspect="1"/>
          </p:cNvPicPr>
          <p:nvPr>
            <p:ph type="pic" sz="quarter" idx="26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12076" y="4354964"/>
            <a:ext cx="957209" cy="957209"/>
          </a:xfrm>
        </p:spPr>
      </p:pic>
    </p:spTree>
    <p:extLst>
      <p:ext uri="{BB962C8B-B14F-4D97-AF65-F5344CB8AC3E}">
        <p14:creationId xmlns:p14="http://schemas.microsoft.com/office/powerpoint/2010/main" val="3482458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2"/>
    </mc:Choice>
    <mc:Fallback>
      <p:transition spd="slow" advTm="3112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CBC84C2-2B48-4B15-A420-8B5F2BDE23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21651" y="0"/>
            <a:ext cx="12177762" cy="6882695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952572"/>
            <a:ext cx="7560000" cy="360000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ТОРГОВЫЕ ПАРТНЕРЫ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DDB908-45C5-4999-982F-0A82DA013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18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9039" y="2912749"/>
            <a:ext cx="10786725" cy="451713"/>
          </a:xfrm>
          <a:solidFill>
            <a:srgbClr val="291517">
              <a:alpha val="70000"/>
            </a:srgbClr>
          </a:solidFill>
        </p:spPr>
        <p:txBody>
          <a:bodyPr rtlCol="0"/>
          <a:lstStyle/>
          <a:p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КИТАЙ  -  ЯПОНИЯ  - КСА  -  ИНДИЯ  -  США  -  ВЕЛИКОБРИТАНИЯ  -  ГЕРМАНИЯ</a:t>
            </a:r>
            <a:endParaRPr lang="ru-RU" sz="20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22099" y="1400499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17" name="Рисунок 16"/>
          <p:cNvPicPr>
            <a:picLocks noGrp="1" noChangeAspect="1"/>
          </p:cNvPicPr>
          <p:nvPr>
            <p:ph type="pic" sz="quarter" idx="2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472" y="1672638"/>
            <a:ext cx="1017933" cy="1017933"/>
          </a:xfrm>
        </p:spPr>
      </p:pic>
      <p:pic>
        <p:nvPicPr>
          <p:cNvPr id="20" name="Рисунок 19"/>
          <p:cNvPicPr>
            <a:picLocks noGrp="1" noChangeAspect="1"/>
          </p:cNvPicPr>
          <p:nvPr>
            <p:ph type="pic" sz="quarter" idx="25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12949" y="1678589"/>
            <a:ext cx="1018358" cy="1018358"/>
          </a:xfrm>
        </p:spPr>
      </p:pic>
      <p:pic>
        <p:nvPicPr>
          <p:cNvPr id="25" name="Рисунок 24"/>
          <p:cNvPicPr>
            <a:picLocks noGrp="1" noChangeAspect="1"/>
          </p:cNvPicPr>
          <p:nvPr>
            <p:ph type="pic" sz="quarter" idx="23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1377" y="4319679"/>
            <a:ext cx="970482" cy="970482"/>
          </a:xfrm>
        </p:spPr>
      </p:pic>
      <p:pic>
        <p:nvPicPr>
          <p:cNvPr id="28" name="Рисунок 27"/>
          <p:cNvPicPr>
            <a:picLocks noGrp="1" noChangeAspect="1"/>
          </p:cNvPicPr>
          <p:nvPr>
            <p:ph type="pic" sz="quarter" idx="24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0693" y="4319679"/>
            <a:ext cx="970482" cy="970482"/>
          </a:xfrm>
        </p:spPr>
      </p:pic>
      <p:pic>
        <p:nvPicPr>
          <p:cNvPr id="29" name="Рисунок 28"/>
          <p:cNvPicPr>
            <a:picLocks noGrp="1" noChangeAspect="1"/>
          </p:cNvPicPr>
          <p:nvPr>
            <p:ph type="pic" sz="quarter" idx="25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0009" y="4319679"/>
            <a:ext cx="978744" cy="978744"/>
          </a:xfrm>
        </p:spPr>
      </p:pic>
      <p:pic>
        <p:nvPicPr>
          <p:cNvPr id="30" name="Рисунок 29"/>
          <p:cNvPicPr>
            <a:picLocks noGrp="1" noChangeAspect="1"/>
          </p:cNvPicPr>
          <p:nvPr>
            <p:ph type="pic" sz="quarter" idx="26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66482" y="4318432"/>
            <a:ext cx="965865" cy="965865"/>
          </a:xfrm>
        </p:spPr>
      </p:pic>
      <p:pic>
        <p:nvPicPr>
          <p:cNvPr id="32" name="Рисунок 31"/>
          <p:cNvPicPr>
            <a:picLocks noGrp="1" noChangeAspect="1"/>
          </p:cNvPicPr>
          <p:nvPr>
            <p:ph type="pic" sz="quarter" idx="24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33517" y="4318433"/>
            <a:ext cx="971355" cy="971356"/>
          </a:xfrm>
        </p:spPr>
      </p:pic>
      <p:sp>
        <p:nvSpPr>
          <p:cNvPr id="41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 txBox="1">
            <a:spLocks/>
          </p:cNvSpPr>
          <p:nvPr/>
        </p:nvSpPr>
        <p:spPr>
          <a:xfrm>
            <a:off x="750939" y="3583727"/>
            <a:ext cx="10308051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ЧЛЕНСТВО В МЕЖДУНАРОДНЫХ ОРГАНИЗАЦИЯХ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89039" y="4041179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43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62379" y="5525213"/>
            <a:ext cx="6593264" cy="415325"/>
          </a:xfrm>
          <a:solidFill>
            <a:srgbClr val="291517">
              <a:alpha val="70000"/>
            </a:srgbClr>
          </a:solidFill>
        </p:spPr>
        <p:txBody>
          <a:bodyPr rtlCol="0"/>
          <a:lstStyle/>
          <a:p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ООН  -  ЛАГ  -  ОПЕК  -  ВТО  -  ОИС  -  МВФ</a:t>
            </a:r>
            <a:endParaRPr lang="ru-RU" sz="20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Grp="1" noChangeAspect="1"/>
          </p:cNvPicPr>
          <p:nvPr>
            <p:ph type="pic" sz="quarter" idx="24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83124" y="1678999"/>
            <a:ext cx="1024671" cy="1024671"/>
          </a:xfrm>
        </p:spPr>
      </p:pic>
      <p:pic>
        <p:nvPicPr>
          <p:cNvPr id="21" name="Рисунок 20"/>
          <p:cNvPicPr>
            <a:picLocks noGrp="1" noChangeAspect="1"/>
          </p:cNvPicPr>
          <p:nvPr>
            <p:ph type="pic" sz="quarter" idx="26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7641" y="1670810"/>
            <a:ext cx="1021743" cy="1021743"/>
          </a:xfrm>
        </p:spPr>
      </p:pic>
      <p:pic>
        <p:nvPicPr>
          <p:cNvPr id="23" name="Рисунок 22"/>
          <p:cNvPicPr>
            <a:picLocks noGrp="1" noChangeAspect="1"/>
          </p:cNvPicPr>
          <p:nvPr>
            <p:ph type="pic" sz="quarter" idx="26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5727" y="1668777"/>
            <a:ext cx="1028170" cy="1028170"/>
          </a:xfrm>
        </p:spPr>
      </p:pic>
      <p:pic>
        <p:nvPicPr>
          <p:cNvPr id="34" name="Рисунок 33"/>
          <p:cNvPicPr>
            <a:picLocks noGrp="1" noChangeAspect="1"/>
          </p:cNvPicPr>
          <p:nvPr>
            <p:ph type="pic" sz="quarter" idx="26"/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93957" y="4318432"/>
            <a:ext cx="968704" cy="968704"/>
          </a:xfrm>
        </p:spPr>
      </p:pic>
      <p:pic>
        <p:nvPicPr>
          <p:cNvPr id="7" name="Рисунок 6"/>
          <p:cNvPicPr>
            <a:picLocks noGrp="1" noChangeAspect="1"/>
          </p:cNvPicPr>
          <p:nvPr>
            <p:ph type="pic" sz="quarter" idx="24"/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92563" y="1677618"/>
            <a:ext cx="1019328" cy="1019328"/>
          </a:xfrm>
        </p:spPr>
      </p:pic>
      <p:pic>
        <p:nvPicPr>
          <p:cNvPr id="10" name="Рисунок 9"/>
          <p:cNvPicPr>
            <a:picLocks noGrp="1" noChangeAspect="1"/>
          </p:cNvPicPr>
          <p:nvPr>
            <p:ph type="pic" sz="quarter" idx="24"/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54881" y="1667367"/>
            <a:ext cx="1023204" cy="1023204"/>
          </a:xfrm>
        </p:spPr>
      </p:pic>
    </p:spTree>
    <p:extLst>
      <p:ext uri="{BB962C8B-B14F-4D97-AF65-F5344CB8AC3E}">
        <p14:creationId xmlns:p14="http://schemas.microsoft.com/office/powerpoint/2010/main" val="3261824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3"/>
    </mc:Choice>
    <mc:Fallback>
      <p:transition spd="slow" advTm="2903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объект 7" descr="Бежевый прямоугольник">
            <a:extLst>
              <a:ext uri="{FF2B5EF4-FFF2-40B4-BE49-F238E27FC236}">
                <a16:creationId xmlns:a16="http://schemas.microsoft.com/office/drawing/2014/main" id="{400AB11A-4D5E-4CDE-BB60-C8578F59C3E0}"/>
              </a:ext>
            </a:extLst>
          </p:cNvPr>
          <p:cNvSpPr/>
          <p:nvPr/>
        </p:nvSpPr>
        <p:spPr bwMode="white">
          <a:xfrm flipV="1">
            <a:off x="839395" y="1036025"/>
            <a:ext cx="10736368" cy="68875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C3FC51DE-D10A-4DE8-A7E3-22FA2E4FC1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569877" y="5904087"/>
            <a:ext cx="6058183" cy="45719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19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007" y="713941"/>
            <a:ext cx="9315669" cy="503789"/>
          </a:xfrm>
        </p:spPr>
        <p:txBody>
          <a:bodyPr rtlCol="0"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СТРАТЕГИИ РАЗВИТИЯ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 </a:t>
            </a:r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D1BEBF22-A40E-4194-AD9A-12E9E5AB001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04468" y="1240559"/>
            <a:ext cx="10771295" cy="5271680"/>
          </a:xfrm>
          <a:prstGeom prst="rect">
            <a:avLst/>
          </a:prstGeom>
        </p:spPr>
        <p:txBody>
          <a:bodyPr rtlCol="0"/>
          <a:lstStyle/>
          <a:p>
            <a:pPr marL="0" indent="0" algn="just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Сразу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обретения независимости руководство ОАЭ поставило задачу развивать свою промышленность. Начав со строительства нефтеперерабатывающих и </a:t>
            </a:r>
            <a:r>
              <a:rPr lang="ru-RU" sz="1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газожижающих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заводов, а также фабрик по производству стройматериалов, по пошиву рабочих спецовок, промышленность ОАЭ выросла не просто до регионального лидера, но и во многих позициях является заметным мировым игроком.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Ключевой задачей, которую ставит перед собой правительство Объединенных Арабских Эмиратов, являются преодоление нефтяной зависимости. В стратегических планах на ближайшие несколько лет – дальнейшая диверсификация экономики за счет развития туризма, финансовой сферы и других сфер услуг, а также за счет дальнейшего развития инфраструктуры.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Существенный вклад в экономическое развитие государства также вкладывают судостроение, производство строительных материалов и алюминия, текстильная промышленность, туристический бизнес и торговля.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Масштабный строительный бум, расширяющаяся производственная база и процветающий сектор услуг помогают ОАЭ диверсифицировать свою экономику. В настоящее время в стране ведется строительство на сумму 350 миллиардов долларов.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последнее время доля нефтедобывающей и нефтеперерабатывающей промышленности в ВВП постепенно снижается, уступая место таким отраслям как недвижимость, торговля, сельское хозяйство.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Страна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на четверть обеспечивает свои внутренние потребности в продовольствии, поэтому инвестиции в сельское хозяйство весьма высоки.</a:t>
            </a: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508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6"/>
    </mc:Choice>
    <mc:Fallback>
      <p:transition spd="slow" advTm="529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536"/>
            <a:ext cx="12192000" cy="6858000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8D8E648-93B0-47FF-A306-492EFF7FC4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0" y="3011"/>
            <a:ext cx="9672000" cy="6864514"/>
          </a:xfrm>
          <a:solidFill>
            <a:schemeClr val="bg1">
              <a:lumMod val="65000"/>
              <a:alpha val="70000"/>
            </a:schemeClr>
          </a:solidFill>
        </p:spPr>
        <p:txBody>
          <a:bodyPr rtlCol="0"/>
          <a:lstStyle/>
          <a:p>
            <a:pPr>
              <a:lnSpc>
                <a:spcPct val="10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 К РАСШИРЕНИЮ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мкпп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7" descr="Бежевый прямоугольник">
            <a:extLst>
              <a:ext uri="{FF2B5EF4-FFF2-40B4-BE49-F238E27FC236}">
                <a16:creationId xmlns:a16="http://schemas.microsoft.com/office/drawing/2014/main" id="{C85C272F-FCB2-478D-9E03-EC734D1AB6C0}"/>
              </a:ext>
            </a:extLst>
          </p:cNvPr>
          <p:cNvSpPr/>
          <p:nvPr/>
        </p:nvSpPr>
        <p:spPr bwMode="white">
          <a:xfrm>
            <a:off x="3599998" y="2675088"/>
            <a:ext cx="5616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3599998" y="4369197"/>
            <a:ext cx="6944904" cy="1086427"/>
          </a:xfrm>
          <a:gradFill>
            <a:gsLst>
              <a:gs pos="0">
                <a:schemeClr val="tx2"/>
              </a:gs>
              <a:gs pos="0">
                <a:schemeClr val="accent2">
                  <a:alpha val="86000"/>
                </a:schemeClr>
              </a:gs>
            </a:gsLst>
          </a:gradFill>
        </p:spPr>
        <p:txBody>
          <a:bodyPr/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экономического потенциала стран Азии и Африки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593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5"/>
    </mc:Choice>
    <mc:Fallback>
      <p:transition spd="slow" advTm="2975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89FBC09-5A84-45A9-B63B-5DEAA4BE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518825"/>
            <a:ext cx="7560000" cy="370166"/>
          </a:xfrm>
        </p:spPr>
        <p:txBody>
          <a:bodyPr rtlCol="0"/>
          <a:lstStyle/>
          <a:p>
            <a:pPr rt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СТРУКТУРЫ ДЛЯ ПАРТНЕРСТВА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9A93DB-B3B6-47AF-84B6-0AE60CEEF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147" y="3843791"/>
            <a:ext cx="9480264" cy="1461133"/>
          </a:xfrm>
        </p:spPr>
        <p:txBody>
          <a:bodyPr rtlCol="0"/>
          <a:lstStyle/>
          <a:p>
            <a:pPr algn="just"/>
            <a:r>
              <a:rPr lang="en-US" b="1" i="1" noProof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Mubadala Investment Company </a:t>
            </a:r>
            <a:r>
              <a:rPr lang="ru-RU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эмиратская </a:t>
            </a:r>
            <a:r>
              <a:rPr lang="ru-RU" i="1" noProof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холдинговая </a:t>
            </a:r>
            <a:r>
              <a:rPr lang="ru-RU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компания. Задача </a:t>
            </a:r>
            <a:r>
              <a:rPr lang="ru-RU" i="1" noProof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Mubadala заключается в содействии диверсификации экономики Абу-Даби. Основное внимание уделяется управлению долгосрочными инвестициями, направленными на обеспечение высокой финансовой </a:t>
            </a:r>
            <a:r>
              <a:rPr lang="ru-RU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отдачи. Компания активно сотрудничает и инвестирует в различные проекты по всему миру, в том числе в страны бывшего Советского Союза. 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3927B38-2109-4A32-9B61-7046301BA0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20</a:t>
            </a:fld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741D6D94-B2BB-401E-AACC-F5CA79C890E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159147" y="2363779"/>
            <a:ext cx="9398593" cy="1122372"/>
          </a:xfrm>
        </p:spPr>
        <p:txBody>
          <a:bodyPr rtlCol="0"/>
          <a:lstStyle/>
          <a:p>
            <a:pPr algn="just"/>
            <a:r>
              <a:rPr lang="ru-RU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Торгово-промышленная палата </a:t>
            </a:r>
            <a:r>
              <a:rPr lang="ru-RU" b="1" i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Дубаи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снована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1965 году, чтобы представлять, поддерживать и защищать бизнес-сообщество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эмиратов. Палата играет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ключевую роль в создании связей между бизнесом ОАЭ и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зарубежными партнерами. </a:t>
            </a:r>
            <a:endParaRPr lang="ru-RU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7" descr="Бежевый прямоугольник">
            <a:extLst>
              <a:ext uri="{FF2B5EF4-FFF2-40B4-BE49-F238E27FC236}">
                <a16:creationId xmlns:a16="http://schemas.microsoft.com/office/drawing/2014/main" id="{0EF37AB9-30F5-41E6-9478-F4DEF99FA9B7}"/>
              </a:ext>
            </a:extLst>
          </p:cNvPr>
          <p:cNvSpPr/>
          <p:nvPr/>
        </p:nvSpPr>
        <p:spPr bwMode="white">
          <a:xfrm flipV="1">
            <a:off x="722099" y="1987707"/>
            <a:ext cx="3636000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835" y="2229451"/>
            <a:ext cx="1346718" cy="1346718"/>
          </a:xfrm>
        </p:spPr>
      </p:pic>
      <p:pic>
        <p:nvPicPr>
          <p:cNvPr id="10" name="Рисунок 9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835" y="3857805"/>
            <a:ext cx="1346718" cy="1346718"/>
          </a:xfrm>
        </p:spPr>
      </p:pic>
    </p:spTree>
    <p:extLst>
      <p:ext uri="{BB962C8B-B14F-4D97-AF65-F5344CB8AC3E}">
        <p14:creationId xmlns:p14="http://schemas.microsoft.com/office/powerpoint/2010/main" val="487912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20"/>
    </mc:Choice>
    <mc:Fallback>
      <p:transition spd="slow" advTm="532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21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590" y="3107857"/>
            <a:ext cx="5798820" cy="1156635"/>
          </a:xfrm>
          <a:solidFill>
            <a:schemeClr val="accent5">
              <a:lumMod val="50000"/>
              <a:alpha val="71000"/>
            </a:schemeClr>
          </a:solidFill>
        </p:spPr>
        <p:txBody>
          <a:bodyPr rtlCol="0"/>
          <a:lstStyle/>
          <a:p>
            <a:pPr algn="ctr" rtl="0"/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БАХРЕЙН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612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6"/>
    </mc:Choice>
    <mc:Fallback>
      <p:transition spd="slow" advTm="3176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5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объект 7" descr="Бежевый прямоугольник">
            <a:extLst>
              <a:ext uri="{FF2B5EF4-FFF2-40B4-BE49-F238E27FC236}">
                <a16:creationId xmlns:a16="http://schemas.microsoft.com/office/drawing/2014/main" id="{400AB11A-4D5E-4CDE-BB60-C8578F59C3E0}"/>
              </a:ext>
            </a:extLst>
          </p:cNvPr>
          <p:cNvSpPr/>
          <p:nvPr/>
        </p:nvSpPr>
        <p:spPr bwMode="white">
          <a:xfrm flipV="1">
            <a:off x="782245" y="1417025"/>
            <a:ext cx="10471909" cy="105504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22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57" y="1018741"/>
            <a:ext cx="7506119" cy="503789"/>
          </a:xfrm>
        </p:spPr>
        <p:txBody>
          <a:bodyPr rtlCol="0"/>
          <a:lstStyle/>
          <a:p>
            <a:pPr rtl="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БАХРЕЙН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D1BEBF22-A40E-4194-AD9A-12E9E5AB001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90857" y="1577734"/>
            <a:ext cx="10771295" cy="4890223"/>
          </a:xfrm>
          <a:prstGeom prst="rect">
            <a:avLst/>
          </a:prstGeom>
        </p:spPr>
        <p:txBody>
          <a:bodyPr rtlCol="0"/>
          <a:lstStyle/>
          <a:p>
            <a:pPr marL="0" indent="0">
              <a:lnSpc>
                <a:spcPct val="150000"/>
              </a:lnSpc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ВПП: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38,5 млрд долл.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Население: </a:t>
            </a:r>
            <a:r>
              <a:rPr lang="ru-RU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1,641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Бахрейна сильно зависима от нефти и газа.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нефть приходится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чуть больше 40% экспортных поступлений, 85% государственных доходов и 10% ВВП. Однако запасы нефти находятся на грани истощения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Кроме нефти Бахрейн располагает огромными запасами природного газа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Валюта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Бахрейна — вторая самая ценная денежная единица в мире. 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2008 году Бахрейн был назван самым быстрорастущим финансовым центром мира согласно Индексу Глобальных Финансовых Центров Лондонского Сити.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Индексу экономической свободы 2020 года, Бахрейн имеет 4-е самую свободную экономику среди стран Ближнего Востока и Северной Африки. 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Всемирный банк признал Бахрейн страной с высоким уровнем дохода. Уровень безработицы в Бахрейне — один из самых низких в регионе по состоянию на 2020 год. 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Алюминий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вторым наиболее экспортируемым продуктом, за ним следуют финансы и строительные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материалы. Доля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хозяйства в ВВП составляет 0.28% в 2020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году. Среди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других отраслей промышленности широкое развитие получили алюминиевая и судостроительная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промышленности. Ведётся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жемчужный промысел, который в настоящее время фактически предоставлен самому себе.</a:t>
            </a: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7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52"/>
    </mc:Choice>
    <mc:Fallback>
      <p:transition spd="slow" advTm="5552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-16956"/>
            <a:ext cx="12192001" cy="6858000"/>
          </a:xfrm>
          <a:prstGeom prst="rect">
            <a:avLst/>
          </a:prstGeom>
          <a:solidFill>
            <a:schemeClr val="accent5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120104"/>
            <a:ext cx="7560000" cy="360000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статьи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DDB908-45C5-4999-982F-0A82DA013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23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93616" y="2946215"/>
            <a:ext cx="1593892" cy="380742"/>
          </a:xfrm>
          <a:solidFill>
            <a:schemeClr val="accent5">
              <a:lumMod val="50000"/>
              <a:alpha val="70000"/>
            </a:schemeClr>
          </a:solidFill>
        </p:spPr>
        <p:txBody>
          <a:bodyPr rtlCol="0"/>
          <a:lstStyle/>
          <a:p>
            <a:r>
              <a:rPr lang="ru-RU" sz="1600" spc="-2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АЛЮМИНИЙ</a:t>
            </a:r>
            <a:endParaRPr lang="ru-RU" sz="1600" spc="-2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30E095F-965E-476E-B681-EE615BECB0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55390" y="2867704"/>
            <a:ext cx="2019968" cy="556266"/>
          </a:xfrm>
          <a:solidFill>
            <a:schemeClr val="accent5">
              <a:lumMod val="50000"/>
              <a:alpha val="69804"/>
            </a:schemeClr>
          </a:solidFill>
        </p:spPr>
        <p:txBody>
          <a:bodyPr rtlCol="0"/>
          <a:lstStyle/>
          <a:p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нефть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нефтепродукты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94555" y="2820422"/>
            <a:ext cx="1903947" cy="650829"/>
          </a:xfrm>
          <a:solidFill>
            <a:schemeClr val="accent5">
              <a:lumMod val="50000"/>
              <a:alpha val="70000"/>
            </a:schemeClr>
          </a:solidFill>
        </p:spPr>
        <p:txBody>
          <a:bodyPr rtlCol="0"/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ОРГАНИЧЕСКИЕ ХИМИЧЕСКИЕ СОЕДИНЕНИЯ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4879" y="2928530"/>
            <a:ext cx="1951250" cy="406532"/>
          </a:xfrm>
          <a:solidFill>
            <a:schemeClr val="accent5">
              <a:lumMod val="50000"/>
              <a:alpha val="70000"/>
            </a:schemeClr>
          </a:solidFill>
        </p:spPr>
        <p:txBody>
          <a:bodyPr rtlCol="0"/>
          <a:lstStyle/>
          <a:p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ЖЕЛЕЗНАЯ РУДА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22099" y="1549249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108" name="Рисунок 107"/>
          <p:cNvPicPr>
            <a:picLocks noGrp="1" noChangeAspect="1"/>
          </p:cNvPicPr>
          <p:nvPr>
            <p:ph type="pic" sz="quarter" idx="24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0165" y="1728826"/>
            <a:ext cx="1012261" cy="1012261"/>
          </a:xfrm>
        </p:spPr>
      </p:pic>
      <p:sp>
        <p:nvSpPr>
          <p:cNvPr id="20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 txBox="1">
            <a:spLocks/>
          </p:cNvSpPr>
          <p:nvPr/>
        </p:nvSpPr>
        <p:spPr>
          <a:xfrm>
            <a:off x="734476" y="3695375"/>
            <a:ext cx="7560000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статьи импорта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72575" y="4107425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27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99203" y="5505788"/>
            <a:ext cx="1944797" cy="370052"/>
          </a:xfrm>
          <a:solidFill>
            <a:schemeClr val="accent5">
              <a:lumMod val="50000"/>
              <a:alpha val="70000"/>
            </a:schemeClr>
          </a:solidFill>
        </p:spPr>
        <p:txBody>
          <a:bodyPr rtlCol="0"/>
          <a:lstStyle/>
          <a:p>
            <a:r>
              <a:rPr lang="ru-RU" sz="1600" spc="-2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ЖЕЛЕЗНАЯ РУДА</a:t>
            </a:r>
            <a:endParaRPr lang="ru-RU" sz="1600" spc="-2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Текст 6">
            <a:extLst>
              <a:ext uri="{FF2B5EF4-FFF2-40B4-BE49-F238E27FC236}">
                <a16:creationId xmlns:a16="http://schemas.microsoft.com/office/drawing/2014/main" id="{030E095F-965E-476E-B681-EE615BECB0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66874" y="5426732"/>
            <a:ext cx="2069863" cy="549131"/>
          </a:xfrm>
          <a:solidFill>
            <a:schemeClr val="accent5">
              <a:lumMod val="50000"/>
              <a:alpha val="70000"/>
            </a:schemeClr>
          </a:solidFill>
        </p:spPr>
        <p:txBody>
          <a:bodyPr rtlCol="0"/>
          <a:lstStyle/>
          <a:p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МИНЕРАЛЬНОЕ ТОПЛИВО, НЕФТЬ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31544" y="5386716"/>
            <a:ext cx="1921623" cy="608197"/>
          </a:xfrm>
          <a:solidFill>
            <a:schemeClr val="accent5">
              <a:lumMod val="50000"/>
              <a:alpha val="70000"/>
            </a:schemeClr>
          </a:solidFill>
        </p:spPr>
        <p:txBody>
          <a:bodyPr rtlCol="0"/>
          <a:lstStyle/>
          <a:p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ТРАНСПОРТНЫЕ СРЕДСТВА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34728" y="5486399"/>
            <a:ext cx="1620955" cy="508514"/>
          </a:xfrm>
          <a:solidFill>
            <a:schemeClr val="accent5">
              <a:lumMod val="50000"/>
              <a:alpha val="69804"/>
            </a:schemeClr>
          </a:solidFill>
        </p:spPr>
        <p:txBody>
          <a:bodyPr rtlCol="0"/>
          <a:lstStyle/>
          <a:p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ЮВЕЛИРНЫЕ   ИЗДЕЛИЯ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Рисунок 39"/>
          <p:cNvPicPr>
            <a:picLocks noGrp="1" noChangeAspect="1"/>
          </p:cNvPicPr>
          <p:nvPr>
            <p:ph type="pic" sz="quarter" idx="26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37753" y="4304901"/>
            <a:ext cx="1014907" cy="1014907"/>
          </a:xfrm>
        </p:spPr>
      </p:pic>
      <p:pic>
        <p:nvPicPr>
          <p:cNvPr id="13" name="Рисунок 12"/>
          <p:cNvPicPr>
            <a:picLocks noGrp="1" noChangeAspect="1"/>
          </p:cNvPicPr>
          <p:nvPr>
            <p:ph type="pic" sz="quarter" idx="23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9713" y="1720801"/>
            <a:ext cx="1016686" cy="1016686"/>
          </a:xfrm>
        </p:spPr>
      </p:pic>
      <p:pic>
        <p:nvPicPr>
          <p:cNvPr id="17" name="Рисунок 16"/>
          <p:cNvPicPr>
            <a:picLocks noGrp="1" noChangeAspect="1"/>
          </p:cNvPicPr>
          <p:nvPr>
            <p:ph type="pic" sz="quarter" idx="26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26426" y="1731981"/>
            <a:ext cx="1009106" cy="1009106"/>
          </a:xfrm>
        </p:spPr>
      </p:pic>
      <p:pic>
        <p:nvPicPr>
          <p:cNvPr id="22" name="Рисунок 21"/>
          <p:cNvPicPr>
            <a:picLocks noGrp="1" noChangeAspect="1"/>
          </p:cNvPicPr>
          <p:nvPr>
            <p:ph type="pic" sz="quarter" idx="25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40399" y="1730403"/>
            <a:ext cx="1012261" cy="1012261"/>
          </a:xfrm>
        </p:spPr>
      </p:pic>
      <p:pic>
        <p:nvPicPr>
          <p:cNvPr id="36" name="Рисунок 35"/>
          <p:cNvPicPr>
            <a:picLocks noGrp="1" noChangeAspect="1"/>
          </p:cNvPicPr>
          <p:nvPr>
            <p:ph type="pic" sz="quarter" idx="25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8300" y="4302097"/>
            <a:ext cx="1009106" cy="1009106"/>
          </a:xfrm>
        </p:spPr>
      </p:pic>
      <p:pic>
        <p:nvPicPr>
          <p:cNvPr id="39" name="Рисунок 38"/>
          <p:cNvPicPr>
            <a:picLocks noGrp="1" noChangeAspect="1"/>
          </p:cNvPicPr>
          <p:nvPr>
            <p:ph type="pic" sz="quarter" idx="23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26426" y="4302097"/>
            <a:ext cx="1034579" cy="1034579"/>
          </a:xfrm>
        </p:spPr>
      </p:pic>
      <p:pic>
        <p:nvPicPr>
          <p:cNvPr id="6" name="Рисунок 5"/>
          <p:cNvPicPr>
            <a:picLocks noGrp="1" noChangeAspect="1"/>
          </p:cNvPicPr>
          <p:nvPr>
            <p:ph type="pic" sz="quarter" idx="24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6714" y="4287233"/>
            <a:ext cx="1023970" cy="1023970"/>
          </a:xfrm>
        </p:spPr>
      </p:pic>
    </p:spTree>
    <p:extLst>
      <p:ext uri="{BB962C8B-B14F-4D97-AF65-F5344CB8AC3E}">
        <p14:creationId xmlns:p14="http://schemas.microsoft.com/office/powerpoint/2010/main" val="1708650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3"/>
    </mc:Choice>
    <mc:Fallback>
      <p:transition spd="slow" advTm="3223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CBC84C2-2B48-4B15-A420-8B5F2BDE23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8546" y="0"/>
            <a:ext cx="12177762" cy="688269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343097"/>
            <a:ext cx="7560000" cy="360000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ТОРГОВЫЕ ПАРТНЕРЫ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DDB908-45C5-4999-982F-0A82DA013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24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9039" y="3255649"/>
            <a:ext cx="10786725" cy="451713"/>
          </a:xfrm>
          <a:solidFill>
            <a:schemeClr val="accent5">
              <a:lumMod val="50000"/>
              <a:alpha val="70000"/>
            </a:schemeClr>
          </a:solidFill>
        </p:spPr>
        <p:txBody>
          <a:bodyPr rtlCol="0"/>
          <a:lstStyle/>
          <a:p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ОАЭ  -  КСА  - США  -  КИТАЙ  -  ЯПОНИЯ  -  ЮЖНАЯ КОРЕЯ  -  БРАЗИЛИЯ</a:t>
            </a:r>
            <a:endParaRPr lang="ru-RU" sz="20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22099" y="1743399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17" name="Рисунок 16"/>
          <p:cNvPicPr>
            <a:picLocks noGrp="1" noChangeAspect="1"/>
          </p:cNvPicPr>
          <p:nvPr>
            <p:ph type="pic" sz="quarter" idx="2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1591" y="2003814"/>
            <a:ext cx="1017933" cy="1017933"/>
          </a:xfrm>
        </p:spPr>
      </p:pic>
      <p:pic>
        <p:nvPicPr>
          <p:cNvPr id="20" name="Рисунок 19"/>
          <p:cNvPicPr>
            <a:picLocks noGrp="1" noChangeAspect="1"/>
          </p:cNvPicPr>
          <p:nvPr>
            <p:ph type="pic" sz="quarter" idx="25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02153" y="2020740"/>
            <a:ext cx="1018358" cy="1018358"/>
          </a:xfrm>
        </p:spPr>
      </p:pic>
      <p:pic>
        <p:nvPicPr>
          <p:cNvPr id="25" name="Рисунок 24"/>
          <p:cNvPicPr>
            <a:picLocks noGrp="1" noChangeAspect="1"/>
          </p:cNvPicPr>
          <p:nvPr>
            <p:ph type="pic" sz="quarter" idx="23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0884" y="4614954"/>
            <a:ext cx="970482" cy="970482"/>
          </a:xfrm>
        </p:spPr>
      </p:pic>
      <p:pic>
        <p:nvPicPr>
          <p:cNvPr id="28" name="Рисунок 27"/>
          <p:cNvPicPr>
            <a:picLocks noGrp="1" noChangeAspect="1"/>
          </p:cNvPicPr>
          <p:nvPr>
            <p:ph type="pic" sz="quarter" idx="24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0200" y="4614954"/>
            <a:ext cx="970482" cy="970482"/>
          </a:xfrm>
        </p:spPr>
      </p:pic>
      <p:pic>
        <p:nvPicPr>
          <p:cNvPr id="30" name="Рисунок 29"/>
          <p:cNvPicPr>
            <a:picLocks noGrp="1" noChangeAspect="1"/>
          </p:cNvPicPr>
          <p:nvPr>
            <p:ph type="pic" sz="quarter" idx="26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592" y="4613707"/>
            <a:ext cx="965865" cy="965865"/>
          </a:xfrm>
        </p:spPr>
      </p:pic>
      <p:pic>
        <p:nvPicPr>
          <p:cNvPr id="32" name="Рисунок 31"/>
          <p:cNvPicPr>
            <a:picLocks noGrp="1" noChangeAspect="1"/>
          </p:cNvPicPr>
          <p:nvPr>
            <p:ph type="pic" sz="quarter" idx="24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516" y="4608216"/>
            <a:ext cx="971355" cy="971356"/>
          </a:xfrm>
        </p:spPr>
      </p:pic>
      <p:sp>
        <p:nvSpPr>
          <p:cNvPr id="41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 txBox="1">
            <a:spLocks/>
          </p:cNvSpPr>
          <p:nvPr/>
        </p:nvSpPr>
        <p:spPr>
          <a:xfrm>
            <a:off x="750939" y="3936152"/>
            <a:ext cx="10308051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ЧЛЕНСТВО В МЕЖДУНАРОДНЫХ ОРГАНИЗАЦИЯХ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89039" y="4336454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43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62379" y="5734763"/>
            <a:ext cx="6593264" cy="415325"/>
          </a:xfrm>
          <a:solidFill>
            <a:schemeClr val="accent5">
              <a:lumMod val="50000"/>
              <a:alpha val="70000"/>
            </a:schemeClr>
          </a:solidFill>
        </p:spPr>
        <p:txBody>
          <a:bodyPr rtlCol="0"/>
          <a:lstStyle/>
          <a:p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ООН  -  ЛАГ  - ВТО  -  ОИС  -  МВФ  -  ИСО</a:t>
            </a:r>
            <a:endParaRPr lang="ru-RU" sz="20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Grp="1" noChangeAspect="1"/>
          </p:cNvPicPr>
          <p:nvPr>
            <p:ph type="pic" sz="quarter" idx="24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3315" y="2011225"/>
            <a:ext cx="1024671" cy="1024671"/>
          </a:xfrm>
        </p:spPr>
      </p:pic>
      <p:pic>
        <p:nvPicPr>
          <p:cNvPr id="23" name="Рисунок 22"/>
          <p:cNvPicPr>
            <a:picLocks noGrp="1" noChangeAspect="1"/>
          </p:cNvPicPr>
          <p:nvPr>
            <p:ph type="pic" sz="quarter" idx="26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96580" y="1994189"/>
            <a:ext cx="1028170" cy="1028170"/>
          </a:xfrm>
        </p:spPr>
      </p:pic>
      <p:pic>
        <p:nvPicPr>
          <p:cNvPr id="34" name="Рисунок 33"/>
          <p:cNvPicPr>
            <a:picLocks noGrp="1" noChangeAspect="1"/>
          </p:cNvPicPr>
          <p:nvPr>
            <p:ph type="pic" sz="quarter" idx="26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39021" y="4622421"/>
            <a:ext cx="968704" cy="968704"/>
          </a:xfrm>
        </p:spPr>
      </p:pic>
      <p:pic>
        <p:nvPicPr>
          <p:cNvPr id="12" name="Рисунок 11"/>
          <p:cNvPicPr>
            <a:picLocks noGrp="1" noChangeAspect="1"/>
          </p:cNvPicPr>
          <p:nvPr>
            <p:ph type="pic" sz="quarter" idx="26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1377" y="2005743"/>
            <a:ext cx="1040992" cy="1040992"/>
          </a:xfrm>
        </p:spPr>
      </p:pic>
      <p:pic>
        <p:nvPicPr>
          <p:cNvPr id="18" name="Рисунок 17"/>
          <p:cNvPicPr>
            <a:picLocks noGrp="1" noChangeAspect="1"/>
          </p:cNvPicPr>
          <p:nvPr>
            <p:ph type="pic" sz="quarter" idx="24"/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40405" y="2006047"/>
            <a:ext cx="1006075" cy="1006075"/>
          </a:xfrm>
        </p:spPr>
      </p:pic>
      <p:pic>
        <p:nvPicPr>
          <p:cNvPr id="24" name="Рисунок 23"/>
          <p:cNvPicPr>
            <a:picLocks noGrp="1" noChangeAspect="1"/>
          </p:cNvPicPr>
          <p:nvPr>
            <p:ph type="pic" sz="quarter" idx="24"/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50704" y="1988089"/>
            <a:ext cx="1008286" cy="1008286"/>
          </a:xfrm>
        </p:spPr>
      </p:pic>
      <p:pic>
        <p:nvPicPr>
          <p:cNvPr id="6" name="Рисунок 5"/>
          <p:cNvPicPr>
            <a:picLocks noGrp="1" noChangeAspect="1"/>
          </p:cNvPicPr>
          <p:nvPr>
            <p:ph type="pic" sz="quarter" idx="25"/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6638" y="4622800"/>
            <a:ext cx="957262" cy="957263"/>
          </a:xfrm>
        </p:spPr>
      </p:pic>
    </p:spTree>
    <p:extLst>
      <p:ext uri="{BB962C8B-B14F-4D97-AF65-F5344CB8AC3E}">
        <p14:creationId xmlns:p14="http://schemas.microsoft.com/office/powerpoint/2010/main" val="1350365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8"/>
    </mc:Choice>
    <mc:Fallback>
      <p:transition spd="slow" advTm="3128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5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объект 7" descr="Бежевый прямоугольник">
            <a:extLst>
              <a:ext uri="{FF2B5EF4-FFF2-40B4-BE49-F238E27FC236}">
                <a16:creationId xmlns:a16="http://schemas.microsoft.com/office/drawing/2014/main" id="{400AB11A-4D5E-4CDE-BB60-C8578F59C3E0}"/>
              </a:ext>
            </a:extLst>
          </p:cNvPr>
          <p:cNvSpPr/>
          <p:nvPr/>
        </p:nvSpPr>
        <p:spPr bwMode="white">
          <a:xfrm flipV="1">
            <a:off x="782245" y="1550375"/>
            <a:ext cx="10471909" cy="105504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25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57" y="1219466"/>
            <a:ext cx="9055787" cy="503789"/>
          </a:xfrm>
        </p:spPr>
        <p:txBody>
          <a:bodyPr rtlCol="0"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СТРАТЕГИИ РАЗВИТИЯ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 </a:t>
            </a:r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D1BEBF22-A40E-4194-AD9A-12E9E5AB001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90857" y="1863484"/>
            <a:ext cx="10771295" cy="4337291"/>
          </a:xfrm>
          <a:prstGeom prst="rect">
            <a:avLst/>
          </a:prstGeom>
        </p:spPr>
        <p:txBody>
          <a:bodyPr rtlCol="0"/>
          <a:lstStyle/>
          <a:p>
            <a:pPr marL="0"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последние 30-35 лет Бахрейну удалось совершить значительный экономический прорыв, кардинально изменив структуру экономики и свою роль в международных экономических отношениях. Сегодня Бахрейн – не только активный участник мировой торговли, но и финансовый центр регионального и мирового значения.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Нефтяной бум 1973 г. и последующий бурный рост деловой активности способствовали тому, что Бахрейн стал международным финансовым центром. С 1978 г. в стране было положено начало формирования мирового центра исламских финансов. 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Бахрейна богатый опыт международного сотрудничества. Страна одной из первых вступила в ВТО, первая в регионе, подписавшая Соглашение о свободной торговле с США, вступившее в силу в 2006 г. Данное соглашение ежегодно приносит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бахрейнской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экономике 1,3 млрд. долларов. 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Внешнеэкономическая сфера, в частности внешняя торговля, не может обеспечить себя целым рядом жизненно важной продукции. Это касается не только сельского хозяйства ввиду ограниченности земли, пригодной для возделывания, но и импорта стратегического сырья для алюминиевой промышленности – важнейшей отрасли национальной экономики Бахрейна.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этим внешней торговле всегда уделяется большое внимание и оказывается государственная поддержка, в результате которых отмечается заметный рост стоимостных объемов товарооборота, как импорта, так и экспорта. </a:t>
            </a: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965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88"/>
    </mc:Choice>
    <mc:Fallback>
      <p:transition spd="slow" advTm="5288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89FBC09-5A84-45A9-B63B-5DEAA4BE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341586"/>
            <a:ext cx="7560000" cy="370166"/>
          </a:xfrm>
        </p:spPr>
        <p:txBody>
          <a:bodyPr rtlCol="0"/>
          <a:lstStyle/>
          <a:p>
            <a:pPr rt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СТРУКТУРЫ ДЛЯ ПАРТНЕРСТВА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9A93DB-B3B6-47AF-84B6-0AE60CEEF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147" y="3789782"/>
            <a:ext cx="9480264" cy="1378667"/>
          </a:xfrm>
        </p:spPr>
        <p:txBody>
          <a:bodyPr rtlCol="0"/>
          <a:lstStyle/>
          <a:p>
            <a:pPr algn="just"/>
            <a:r>
              <a:rPr lang="ru-RU" b="1" i="1" noProof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Ассоциация бизнесменов </a:t>
            </a:r>
            <a:r>
              <a:rPr lang="ru-RU" b="1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Бахрейна (BBMA)</a:t>
            </a:r>
            <a:r>
              <a:rPr lang="ru-RU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Основана в 2001 году группой </a:t>
            </a:r>
            <a:r>
              <a:rPr lang="ru-RU" i="1" noProof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ключевых бизнесменов Бахрейна </a:t>
            </a:r>
            <a:r>
              <a:rPr lang="ru-RU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защиты интересов бизнесменов. </a:t>
            </a:r>
            <a:r>
              <a:rPr lang="ru-RU" i="1" noProof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BBMA - это частная, независимая и некоммерческая организация; головной офис находится в </a:t>
            </a:r>
            <a:r>
              <a:rPr lang="ru-RU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Манаме. </a:t>
            </a:r>
            <a:r>
              <a:rPr lang="ru-RU" i="1" noProof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Ассоциация стремится использовать опыт своих членов для поддержки частного сектора и его деятельности с целью развития экономики Бахрейна и достижения ее целей в области развития</a:t>
            </a:r>
            <a:r>
              <a:rPr lang="ru-RU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Активный участник международных торгово-экономических взаимоотношений. 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3927B38-2109-4A32-9B61-7046301BA0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26</a:t>
            </a:fld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741D6D94-B2BB-401E-AACC-F5CA79C890E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159147" y="2375883"/>
            <a:ext cx="9398593" cy="994374"/>
          </a:xfrm>
        </p:spPr>
        <p:txBody>
          <a:bodyPr rtlCol="0"/>
          <a:lstStyle/>
          <a:p>
            <a:pPr algn="just"/>
            <a:r>
              <a:rPr lang="ru-RU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Торгово-промышленная палата Бахрейна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Основана в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1939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году. Играет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видную роль в формировании национальной экономики Бахрейна и создании активного частного сектора.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организатором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активным участником крупнейших экономических и инвестиционных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форумов, встреч и переговоров. Объединяет основные союзы, предприятия и компании Бахрейна.</a:t>
            </a:r>
            <a:endParaRPr lang="ru-RU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7" descr="Бежевый прямоугольник">
            <a:extLst>
              <a:ext uri="{FF2B5EF4-FFF2-40B4-BE49-F238E27FC236}">
                <a16:creationId xmlns:a16="http://schemas.microsoft.com/office/drawing/2014/main" id="{0EF37AB9-30F5-41E6-9478-F4DEF99FA9B7}"/>
              </a:ext>
            </a:extLst>
          </p:cNvPr>
          <p:cNvSpPr/>
          <p:nvPr/>
        </p:nvSpPr>
        <p:spPr bwMode="white">
          <a:xfrm flipV="1">
            <a:off x="722099" y="1810468"/>
            <a:ext cx="3636000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762" y="2213513"/>
            <a:ext cx="1352791" cy="1352791"/>
          </a:xfrm>
        </p:spPr>
      </p:pic>
      <p:pic>
        <p:nvPicPr>
          <p:cNvPr id="12" name="Рисунок 11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762" y="3815658"/>
            <a:ext cx="1352791" cy="1352791"/>
          </a:xfrm>
        </p:spPr>
      </p:pic>
    </p:spTree>
    <p:extLst>
      <p:ext uri="{BB962C8B-B14F-4D97-AF65-F5344CB8AC3E}">
        <p14:creationId xmlns:p14="http://schemas.microsoft.com/office/powerpoint/2010/main" val="3806531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71"/>
    </mc:Choice>
    <mc:Fallback>
      <p:transition spd="slow" advTm="6271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27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590" y="3107857"/>
            <a:ext cx="5798820" cy="1156635"/>
          </a:xfrm>
          <a:solidFill>
            <a:schemeClr val="tx2">
              <a:alpha val="71000"/>
            </a:schemeClr>
          </a:solidFill>
        </p:spPr>
        <p:txBody>
          <a:bodyPr rtlCol="0"/>
          <a:lstStyle/>
          <a:p>
            <a:pPr algn="ctr" rtl="0"/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ЕГИПЕТ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806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0"/>
    </mc:Choice>
    <mc:Fallback>
      <p:transition spd="slow" advTm="356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012000" cy="6858000"/>
          </a:xfr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объект 7" descr="Бежевый прямоугольник">
            <a:extLst>
              <a:ext uri="{FF2B5EF4-FFF2-40B4-BE49-F238E27FC236}">
                <a16:creationId xmlns:a16="http://schemas.microsoft.com/office/drawing/2014/main" id="{400AB11A-4D5E-4CDE-BB60-C8578F59C3E0}"/>
              </a:ext>
            </a:extLst>
          </p:cNvPr>
          <p:cNvSpPr/>
          <p:nvPr/>
        </p:nvSpPr>
        <p:spPr bwMode="white">
          <a:xfrm flipV="1">
            <a:off x="782245" y="1340825"/>
            <a:ext cx="10471909" cy="105504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28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57" y="942541"/>
            <a:ext cx="1807063" cy="503789"/>
          </a:xfrm>
        </p:spPr>
        <p:txBody>
          <a:bodyPr rtlCol="0"/>
          <a:lstStyle/>
          <a:p>
            <a:pPr rtl="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ЕГИПЕТ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D1BEBF22-A40E-4194-AD9A-12E9E5AB001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90857" y="1688234"/>
            <a:ext cx="10771295" cy="4626842"/>
          </a:xfrm>
          <a:prstGeom prst="rect">
            <a:avLst/>
          </a:prstGeom>
        </p:spPr>
        <p:txBody>
          <a:bodyPr rtlCol="0"/>
          <a:lstStyle/>
          <a:p>
            <a:pPr marL="0" indent="0">
              <a:lnSpc>
                <a:spcPct val="150000"/>
              </a:lnSpc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ВПП: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303 млрд долл.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Население: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100,4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Египет является аграрно-индустриальной страной с развитой сферой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услуг. В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экономике Египта ведущую роль играет государственный сектор, который охватывает преимущественно промышленность. В частном секторе находятся сельскохозяйственное производство, торговля и сфера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обслуживания.</a:t>
            </a:r>
          </a:p>
          <a:p>
            <a:pPr marL="0" indent="0" algn="just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Особое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для экономики имеет транспортная система Суэцкого канала, включающая не только канал и инфраструктуру, но и несколько расширяющих его возможности нефтепроводов. </a:t>
            </a:r>
            <a:endParaRPr lang="ru-RU" sz="1800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процентов ВВП Египта формирует сфера услуг (туризм и логистика), где занято более 47 процентов экономически активного населения. Доходы Египта от эксплуатации Суэцкого канала составляют более 5 миллиардов долларов США в год. Согласно прогнозам, к 2023 г. доходы от эксплуатации Суэцкого канала достигнут 13,2 миллиарда долларов США в год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сельском хозяйстве занято около 30 процентов населения Египта, его доля формирует порядка 11 процентов ВВП страны. </a:t>
            </a:r>
            <a:endParaRPr lang="ru-RU" sz="1800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088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6"/>
    </mc:Choice>
    <mc:Fallback>
      <p:transition spd="slow" advTm="5616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CBC84C2-2B48-4B15-A420-8B5F2BDE23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71207" y="144891"/>
            <a:ext cx="11849585" cy="6582358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662904"/>
            <a:ext cx="7560000" cy="360000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статьи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DDB908-45C5-4999-982F-0A82DA013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29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31658" y="2592079"/>
            <a:ext cx="1077622" cy="365511"/>
          </a:xfrm>
          <a:solidFill>
            <a:schemeClr val="tx2">
              <a:alpha val="80000"/>
            </a:schemeClr>
          </a:solidFill>
        </p:spPr>
        <p:txBody>
          <a:bodyPr rtlCol="0"/>
          <a:lstStyle/>
          <a:p>
            <a:r>
              <a:rPr lang="ru-RU" sz="16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</a:t>
            </a:r>
            <a:endParaRPr lang="ru-RU" sz="16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30E095F-965E-476E-B681-EE615BECB0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2611" y="2594856"/>
            <a:ext cx="1168232" cy="358561"/>
          </a:xfrm>
          <a:solidFill>
            <a:schemeClr val="tx2">
              <a:alpha val="90000"/>
            </a:scheme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нефть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18452" y="2597181"/>
            <a:ext cx="1321903" cy="350237"/>
          </a:xfrm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золото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31376" y="2550220"/>
            <a:ext cx="1363016" cy="504535"/>
          </a:xfrm>
          <a:solidFill>
            <a:schemeClr val="tx2">
              <a:alpha val="90000"/>
            </a:schemeClr>
          </a:solidFill>
        </p:spPr>
        <p:txBody>
          <a:bodyPr rtlCol="0"/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азотные удобрения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22099" y="1092049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106" name="Рисунок 105"/>
          <p:cNvPicPr>
            <a:picLocks noGrp="1" noChangeAspect="1"/>
          </p:cNvPicPr>
          <p:nvPr>
            <p:ph type="pic" sz="quarter" idx="2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9107" y="1325358"/>
            <a:ext cx="1012261" cy="1012261"/>
          </a:xfrm>
        </p:spPr>
      </p:pic>
      <p:pic>
        <p:nvPicPr>
          <p:cNvPr id="108" name="Рисунок 107"/>
          <p:cNvPicPr>
            <a:picLocks noGrp="1" noChangeAspect="1"/>
          </p:cNvPicPr>
          <p:nvPr>
            <p:ph type="pic" sz="quarter" idx="24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4575" y="1321725"/>
            <a:ext cx="1012261" cy="1012261"/>
          </a:xfrm>
        </p:spPr>
      </p:pic>
      <p:pic>
        <p:nvPicPr>
          <p:cNvPr id="112" name="Рисунок 111"/>
          <p:cNvPicPr>
            <a:picLocks noGrp="1" noChangeAspect="1"/>
          </p:cNvPicPr>
          <p:nvPr>
            <p:ph type="pic" sz="quarter" idx="26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77441" y="1321725"/>
            <a:ext cx="1012337" cy="1012337"/>
          </a:xfrm>
        </p:spPr>
      </p:pic>
      <p:pic>
        <p:nvPicPr>
          <p:cNvPr id="18" name="Рисунок 17"/>
          <p:cNvPicPr>
            <a:picLocks noGrp="1" noChangeAspect="1"/>
          </p:cNvPicPr>
          <p:nvPr>
            <p:ph type="pic" sz="quarter" idx="26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38325" y="4139929"/>
            <a:ext cx="1045013" cy="1045013"/>
          </a:xfrm>
        </p:spPr>
      </p:pic>
      <p:sp>
        <p:nvSpPr>
          <p:cNvPr id="20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 txBox="1">
            <a:spLocks/>
          </p:cNvSpPr>
          <p:nvPr/>
        </p:nvSpPr>
        <p:spPr>
          <a:xfrm>
            <a:off x="734476" y="3362085"/>
            <a:ext cx="7560000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статьи импорта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72575" y="3774135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27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28429" y="5401192"/>
            <a:ext cx="1710431" cy="516155"/>
          </a:xfrm>
        </p:spPr>
        <p:txBody>
          <a:bodyPr rtlCol="0"/>
          <a:lstStyle/>
          <a:p>
            <a:r>
              <a:rPr lang="ru-RU" sz="14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МИНЕРАЛЬНОЕ ТОПЛИВО</a:t>
            </a:r>
            <a:endParaRPr lang="ru-RU" sz="14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Текст 6">
            <a:extLst>
              <a:ext uri="{FF2B5EF4-FFF2-40B4-BE49-F238E27FC236}">
                <a16:creationId xmlns:a16="http://schemas.microsoft.com/office/drawing/2014/main" id="{030E095F-965E-476E-B681-EE615BECB0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00956" y="5401192"/>
            <a:ext cx="1961689" cy="580860"/>
          </a:xfrm>
        </p:spPr>
        <p:txBody>
          <a:bodyPr rtlCol="0"/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МАШИНЫ И ОБОРУДОВАНИЕ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84943" y="5350627"/>
            <a:ext cx="2055882" cy="681989"/>
          </a:xfrm>
        </p:spPr>
        <p:txBody>
          <a:bodyPr rtlCol="0"/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ТРАНСПОРТНЫЕ СРЕДСТВА, ЗАПЧАСТИ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60465" y="5443637"/>
            <a:ext cx="1906237" cy="413964"/>
          </a:xfrm>
        </p:spPr>
        <p:txBody>
          <a:bodyPr rtlCol="0"/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продовольствие</a:t>
            </a: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25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3639" y="1336320"/>
            <a:ext cx="1031531" cy="1031531"/>
          </a:xfrm>
        </p:spPr>
      </p:pic>
      <p:pic>
        <p:nvPicPr>
          <p:cNvPr id="10" name="Рисунок 9"/>
          <p:cNvPicPr>
            <a:picLocks noGrp="1" noChangeAspect="1"/>
          </p:cNvPicPr>
          <p:nvPr>
            <p:ph type="pic" sz="quarter" idx="26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71973" y="1321725"/>
            <a:ext cx="996165" cy="996165"/>
          </a:xfrm>
        </p:spPr>
      </p:pic>
      <p:sp>
        <p:nvSpPr>
          <p:cNvPr id="32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89835" y="2550220"/>
            <a:ext cx="1560439" cy="573310"/>
          </a:xfrm>
        </p:spPr>
        <p:txBody>
          <a:bodyPr rtlCol="0"/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Овощи и фрукты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Grp="1" noChangeAspect="1"/>
          </p:cNvPicPr>
          <p:nvPr>
            <p:ph type="pic" sz="quarter" idx="23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99889" y="4141386"/>
            <a:ext cx="1025388" cy="1025388"/>
          </a:xfrm>
        </p:spPr>
      </p:pic>
      <p:pic>
        <p:nvPicPr>
          <p:cNvPr id="24" name="Рисунок 23"/>
          <p:cNvPicPr>
            <a:picLocks noGrp="1" noChangeAspect="1"/>
          </p:cNvPicPr>
          <p:nvPr>
            <p:ph type="pic" sz="quarter" idx="24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9107" y="4139929"/>
            <a:ext cx="1025388" cy="1025388"/>
          </a:xfrm>
        </p:spPr>
      </p:pic>
      <p:pic>
        <p:nvPicPr>
          <p:cNvPr id="26" name="Рисунок 25"/>
          <p:cNvPicPr>
            <a:picLocks noGrp="1" noChangeAspect="1"/>
          </p:cNvPicPr>
          <p:nvPr>
            <p:ph type="pic" sz="quarter" idx="25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71085" y="4160719"/>
            <a:ext cx="1025047" cy="1025047"/>
          </a:xfrm>
        </p:spPr>
      </p:pic>
      <p:pic>
        <p:nvPicPr>
          <p:cNvPr id="34" name="Рисунок 33"/>
          <p:cNvPicPr>
            <a:picLocks noGrp="1" noChangeAspect="1"/>
          </p:cNvPicPr>
          <p:nvPr>
            <p:ph type="pic" sz="quarter" idx="25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71973" y="4160719"/>
            <a:ext cx="1006736" cy="1006736"/>
          </a:xfrm>
        </p:spPr>
      </p:pic>
      <p:sp>
        <p:nvSpPr>
          <p:cNvPr id="42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350398" y="5503383"/>
            <a:ext cx="1439312" cy="413964"/>
          </a:xfrm>
        </p:spPr>
        <p:txBody>
          <a:bodyPr rtlCol="0"/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МЕТАЛЛО      ПРОДУКЦИЯ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61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2"/>
    </mc:Choice>
    <mc:Fallback>
      <p:transition spd="slow" advTm="279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012613" cy="6858000"/>
          </a:xfrm>
        </p:spPr>
      </p:pic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3</a:t>
            </a:fld>
            <a:endParaRPr lang="ru-RU" dirty="0"/>
          </a:p>
        </p:txBody>
      </p:sp>
      <p:sp>
        <p:nvSpPr>
          <p:cNvPr id="11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 txBox="1">
            <a:spLocks/>
          </p:cNvSpPr>
          <p:nvPr/>
        </p:nvSpPr>
        <p:spPr>
          <a:xfrm>
            <a:off x="4067188" y="3253237"/>
            <a:ext cx="3877620" cy="1132574"/>
          </a:xfrm>
          <a:prstGeom prst="rect">
            <a:avLst/>
          </a:prstGeom>
          <a:solidFill>
            <a:schemeClr val="tx2">
              <a:alpha val="71000"/>
            </a:schemeClr>
          </a:solidFill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КАТАР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134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7"/>
    </mc:Choice>
    <mc:Fallback>
      <p:transition spd="slow" advTm="2937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CBC84C2-2B48-4B15-A420-8B5F2BDE23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94532" y="179109"/>
            <a:ext cx="11832000" cy="6513922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628722"/>
            <a:ext cx="7560000" cy="360000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ТОРГОВЫЕ ПАРТНЕРЫ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DDB908-45C5-4999-982F-0A82DA013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30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2099" y="2592956"/>
            <a:ext cx="10776867" cy="451713"/>
          </a:xfrm>
        </p:spPr>
        <p:txBody>
          <a:bodyPr rtlCol="0"/>
          <a:lstStyle/>
          <a:p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ОАЭ  -  КИТАЙ  -  КСА  -  США  -  ИТАЛИЯ  -  ТУРЦИЯ  -  ГЕРМАНИЯ</a:t>
            </a:r>
            <a:endParaRPr lang="ru-RU" sz="20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22099" y="1143324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31" name="Рисунок 30"/>
          <p:cNvPicPr>
            <a:picLocks noGrp="1" noChangeAspect="1"/>
          </p:cNvPicPr>
          <p:nvPr>
            <p:ph type="pic" sz="quarter" idx="26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67638" y="1405635"/>
            <a:ext cx="1031045" cy="1031046"/>
          </a:xfrm>
        </p:spPr>
      </p:pic>
      <p:pic>
        <p:nvPicPr>
          <p:cNvPr id="15" name="Рисунок 14"/>
          <p:cNvPicPr>
            <a:picLocks noGrp="1" noChangeAspect="1"/>
          </p:cNvPicPr>
          <p:nvPr>
            <p:ph type="pic" sz="quarter" idx="24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72969" y="1391172"/>
            <a:ext cx="1008955" cy="1008955"/>
          </a:xfrm>
        </p:spPr>
      </p:pic>
      <p:pic>
        <p:nvPicPr>
          <p:cNvPr id="17" name="Рисунок 16"/>
          <p:cNvPicPr>
            <a:picLocks noGrp="1" noChangeAspect="1"/>
          </p:cNvPicPr>
          <p:nvPr>
            <p:ph type="pic" sz="quarter" idx="23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3570" y="1427199"/>
            <a:ext cx="1017933" cy="1017933"/>
          </a:xfrm>
        </p:spPr>
      </p:pic>
      <p:pic>
        <p:nvPicPr>
          <p:cNvPr id="20" name="Рисунок 19"/>
          <p:cNvPicPr>
            <a:picLocks noGrp="1" noChangeAspect="1"/>
          </p:cNvPicPr>
          <p:nvPr>
            <p:ph type="pic" sz="quarter" idx="25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55109" y="1415465"/>
            <a:ext cx="1018358" cy="1018358"/>
          </a:xfrm>
        </p:spPr>
      </p:pic>
      <p:pic>
        <p:nvPicPr>
          <p:cNvPr id="25" name="Рисунок 24"/>
          <p:cNvPicPr>
            <a:picLocks noGrp="1" noChangeAspect="1"/>
          </p:cNvPicPr>
          <p:nvPr>
            <p:ph type="pic" sz="quarter" idx="23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1377" y="4223429"/>
            <a:ext cx="970482" cy="970482"/>
          </a:xfrm>
        </p:spPr>
      </p:pic>
      <p:pic>
        <p:nvPicPr>
          <p:cNvPr id="28" name="Рисунок 27"/>
          <p:cNvPicPr>
            <a:picLocks noGrp="1" noChangeAspect="1"/>
          </p:cNvPicPr>
          <p:nvPr>
            <p:ph type="pic" sz="quarter" idx="24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0693" y="4223429"/>
            <a:ext cx="970482" cy="970482"/>
          </a:xfrm>
        </p:spPr>
      </p:pic>
      <p:pic>
        <p:nvPicPr>
          <p:cNvPr id="30" name="Рисунок 29"/>
          <p:cNvPicPr>
            <a:picLocks noGrp="1" noChangeAspect="1"/>
          </p:cNvPicPr>
          <p:nvPr>
            <p:ph type="pic" sz="quarter" idx="26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5865" y="4222182"/>
            <a:ext cx="965865" cy="965865"/>
          </a:xfrm>
        </p:spPr>
      </p:pic>
      <p:pic>
        <p:nvPicPr>
          <p:cNvPr id="32" name="Рисунок 31"/>
          <p:cNvPicPr>
            <a:picLocks noGrp="1" noChangeAspect="1"/>
          </p:cNvPicPr>
          <p:nvPr>
            <p:ph type="pic" sz="quarter" idx="24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32900" y="4222183"/>
            <a:ext cx="971355" cy="971356"/>
          </a:xfrm>
        </p:spPr>
      </p:pic>
      <p:pic>
        <p:nvPicPr>
          <p:cNvPr id="33" name="Рисунок 32"/>
          <p:cNvPicPr>
            <a:picLocks noGrp="1" noChangeAspect="1"/>
          </p:cNvPicPr>
          <p:nvPr>
            <p:ph type="pic" sz="quarter" idx="26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1151" y="4222182"/>
            <a:ext cx="968283" cy="968283"/>
          </a:xfrm>
        </p:spPr>
      </p:pic>
      <p:sp>
        <p:nvSpPr>
          <p:cNvPr id="41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 txBox="1">
            <a:spLocks/>
          </p:cNvSpPr>
          <p:nvPr/>
        </p:nvSpPr>
        <p:spPr>
          <a:xfrm>
            <a:off x="750939" y="3430327"/>
            <a:ext cx="10308051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ЧЛЕНСТВО В МЕЖДУНАРОДНЫХ ОРГАНИЗАЦИЯХ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89039" y="3944929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43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4268" y="5389166"/>
            <a:ext cx="10776867" cy="415325"/>
          </a:xfrm>
        </p:spPr>
        <p:txBody>
          <a:bodyPr rtlCol="0"/>
          <a:lstStyle/>
          <a:p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ООН  -  ЛАГ  - ВТО  -  ОИС  -  ДН  - ИСО</a:t>
            </a:r>
            <a:endParaRPr lang="ru-RU" sz="20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Рисунок 33"/>
          <p:cNvPicPr>
            <a:picLocks noGrp="1" noChangeAspect="1"/>
          </p:cNvPicPr>
          <p:nvPr>
            <p:ph type="pic" sz="quarter" idx="26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1669" y="1414355"/>
            <a:ext cx="1040992" cy="1040992"/>
          </a:xfrm>
        </p:spPr>
      </p:pic>
      <p:pic>
        <p:nvPicPr>
          <p:cNvPr id="35" name="Рисунок 34"/>
          <p:cNvPicPr>
            <a:picLocks noGrp="1" noChangeAspect="1"/>
          </p:cNvPicPr>
          <p:nvPr>
            <p:ph type="pic" sz="quarter" idx="24"/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6267" y="1420461"/>
            <a:ext cx="1024671" cy="1024671"/>
          </a:xfrm>
        </p:spPr>
      </p:pic>
      <p:pic>
        <p:nvPicPr>
          <p:cNvPr id="9" name="Рисунок 8"/>
          <p:cNvPicPr>
            <a:picLocks noGrp="1" noChangeAspect="1"/>
          </p:cNvPicPr>
          <p:nvPr>
            <p:ph type="pic" sz="quarter" idx="24"/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71290" y="1405635"/>
            <a:ext cx="1029072" cy="1029070"/>
          </a:xfrm>
        </p:spPr>
      </p:pic>
      <p:pic>
        <p:nvPicPr>
          <p:cNvPr id="13" name="Рисунок 12"/>
          <p:cNvPicPr>
            <a:picLocks noGrp="1" noChangeAspect="1"/>
          </p:cNvPicPr>
          <p:nvPr>
            <p:ph type="pic" sz="quarter" idx="25"/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85547" y="4222182"/>
            <a:ext cx="967091" cy="967093"/>
          </a:xfrm>
        </p:spPr>
      </p:pic>
    </p:spTree>
    <p:extLst>
      <p:ext uri="{BB962C8B-B14F-4D97-AF65-F5344CB8AC3E}">
        <p14:creationId xmlns:p14="http://schemas.microsoft.com/office/powerpoint/2010/main" val="491544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1"/>
    </mc:Choice>
    <mc:Fallback>
      <p:transition spd="slow" advTm="2911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012000" cy="6858000"/>
          </a:xfr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объект 7" descr="Бежевый прямоугольник">
            <a:extLst>
              <a:ext uri="{FF2B5EF4-FFF2-40B4-BE49-F238E27FC236}">
                <a16:creationId xmlns:a16="http://schemas.microsoft.com/office/drawing/2014/main" id="{400AB11A-4D5E-4CDE-BB60-C8578F59C3E0}"/>
              </a:ext>
            </a:extLst>
          </p:cNvPr>
          <p:cNvSpPr/>
          <p:nvPr/>
        </p:nvSpPr>
        <p:spPr bwMode="white">
          <a:xfrm flipV="1">
            <a:off x="782245" y="959825"/>
            <a:ext cx="10771295" cy="7840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31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57" y="647266"/>
            <a:ext cx="9515371" cy="503789"/>
          </a:xfrm>
        </p:spPr>
        <p:txBody>
          <a:bodyPr rtlCol="0"/>
          <a:lstStyle/>
          <a:p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СТРАТЕГИИ РАЗВИТИЯ экономики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D1BEBF22-A40E-4194-AD9A-12E9E5AB001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82245" y="1203375"/>
            <a:ext cx="10771295" cy="5556513"/>
          </a:xfrm>
          <a:prstGeom prst="rect">
            <a:avLst/>
          </a:prstGeom>
        </p:spPr>
        <p:txBody>
          <a:bodyPr rtlCol="0"/>
          <a:lstStyle/>
          <a:p>
            <a:pPr marL="0" indent="0" algn="just">
              <a:buNone/>
            </a:pP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задачами руководства страны являются проведение структурных экономических реформ, развитие промышленности и сельского хозяйства, восстановление туристической отрасли за счет диверсификации туристических потоков, сокращение импорта и сдерживание цен, наращивание золотовалютных резервов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Египетское руководство продолжает стимулировать рост экономики путем реализации крупных инфраструктурных проектов. Упор делается на инвестиции в инфраструктуру, строительство дорог, портов, энергетику, добычу полезных ископаемых.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Египтом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начата добыча газа в недавно разведанном крупном месторождении «</a:t>
            </a:r>
            <a:r>
              <a:rPr lang="ru-RU" sz="1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Зохр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Планируется запуск еще 20 проектов по добыче газа и увеличение его производства на 50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%.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Средиземном море развернуто строительство нового курортного города. 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Международные рейтинговые агентства и финансовые институты положительно оценивают работу египетской экономики, отмечая «макроэкономическую стабильность» и «восстановление надежности» Египта в качестве финансового партнера. Агентство </a:t>
            </a:r>
            <a:r>
              <a:rPr lang="ru-RU" sz="1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Poor’s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повысило рейтинг Египта до В- с положительным прогнозом с учетом укрепления золотовалютных резервов и темпов роста ВВП страны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Египет связан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сетью торговых соглашений с арабскими и африканскими странами, ЕС, а также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договоренности с </a:t>
            </a:r>
            <a:r>
              <a:rPr lang="ru-RU" sz="1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Mercosur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субрегиональным торгово-экономическим союзом, в который входят латиноамериканские монополисты Аргентина, Бразилия, Парагвай и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Уругвай. Переговоры по созданию Зоны свободной торговли с Египтом проводятся с 2019 г. Заключение Соглашения откроет широкий выход продукции ЕАЭС не только на рынок Египта но и во все страны Африки. </a:t>
            </a:r>
            <a:endParaRPr lang="ru-RU" sz="18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970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20"/>
    </mc:Choice>
    <mc:Fallback>
      <p:transition spd="slow" advTm="532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89FBC09-5A84-45A9-B63B-5DEAA4BE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173" y="1259957"/>
            <a:ext cx="7560000" cy="370166"/>
          </a:xfrm>
        </p:spPr>
        <p:txBody>
          <a:bodyPr rtlCol="0"/>
          <a:lstStyle/>
          <a:p>
            <a:pPr rt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СТРУКТУРЫ ДЛЯ ПАРТНЕРСТВА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9A93DB-B3B6-47AF-84B6-0AE60CEEF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3328" y="3763461"/>
            <a:ext cx="9480264" cy="2348493"/>
          </a:xfrm>
        </p:spPr>
        <p:txBody>
          <a:bodyPr rtlCol="0"/>
          <a:lstStyle/>
          <a:p>
            <a:pPr algn="just"/>
            <a:r>
              <a:rPr lang="ru-RU" b="1" i="1" noProof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 управление по инвестициям и свободным зонам (GAFI)</a:t>
            </a:r>
            <a:r>
              <a:rPr lang="ru-RU" i="1" noProof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работающее под эгидой Министерства инвестиций и международного сотрудничества </a:t>
            </a:r>
            <a:r>
              <a:rPr lang="ru-RU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Египта (MOIC</a:t>
            </a:r>
            <a:r>
              <a:rPr lang="ru-RU" i="1" noProof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было создано в 1971 году в качестве главного государственного органа, занимающегося регулированием и содействием инвестициям в Египте. </a:t>
            </a:r>
            <a:r>
              <a:rPr lang="en-US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GAFI </a:t>
            </a:r>
            <a:r>
              <a:rPr lang="ru-RU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занимается продвижением </a:t>
            </a:r>
            <a:r>
              <a:rPr lang="ru-RU" i="1" noProof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потенциальных секторов и инвестиционных возможностей Египта для привлечения инвестиций, </a:t>
            </a:r>
            <a:r>
              <a:rPr lang="ru-RU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регулированием </a:t>
            </a:r>
            <a:r>
              <a:rPr lang="ru-RU" i="1" noProof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положениями Закона об инвестициях и </a:t>
            </a:r>
            <a:r>
              <a:rPr lang="ru-RU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корпорациях, созданием</a:t>
            </a:r>
            <a:r>
              <a:rPr lang="ru-RU" i="1" noProof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управлением и </a:t>
            </a:r>
            <a:r>
              <a:rPr lang="ru-RU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развитием </a:t>
            </a:r>
            <a:r>
              <a:rPr lang="ru-RU" i="1" noProof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свободных зон для увеличения египетского экспорта, </a:t>
            </a:r>
            <a:r>
              <a:rPr lang="ru-RU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разрешением </a:t>
            </a:r>
            <a:r>
              <a:rPr lang="ru-RU" i="1" noProof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споров и проблем </a:t>
            </a:r>
            <a:r>
              <a:rPr lang="ru-RU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инвесторов, созданием </a:t>
            </a:r>
            <a:r>
              <a:rPr lang="ru-RU" i="1" noProof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инвестиционных зон для ускорения расширения конкурентоспособных стратегических </a:t>
            </a:r>
            <a:r>
              <a:rPr lang="ru-RU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кластеров, институциональной поддержкой </a:t>
            </a:r>
            <a:r>
              <a:rPr lang="ru-RU" i="1" noProof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малых и средних предприятий через Центр предпринимательства и развития </a:t>
            </a:r>
            <a:r>
              <a:rPr lang="ru-RU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МСП «Бедайя». 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3927B38-2109-4A32-9B61-7046301BA0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32</a:t>
            </a:fld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741D6D94-B2BB-401E-AACC-F5CA79C890E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193328" y="1910856"/>
            <a:ext cx="9398593" cy="1795432"/>
          </a:xfrm>
        </p:spPr>
        <p:txBody>
          <a:bodyPr rtlCol="0"/>
          <a:lstStyle/>
          <a:p>
            <a:pPr algn="just"/>
            <a:r>
              <a:rPr lang="ru-RU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Федерация торговых палат </a:t>
            </a:r>
            <a:r>
              <a:rPr lang="ru-RU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Египта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Федерация формируется из торговых палат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провинций Египта с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целью обеспечения общих интересов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палат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координации их усилий и их продвижения. Федерация имеет статус юридического лица и расположена в Каире.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официальным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представителем всех египетских деловых организаций. Федерация является высшим и координирующим органом усилий всех торговых палат и организаций предпринимателей, поскольку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выступает в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 законного представителя торговых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палат и предприятий с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органами государственной власти и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международными иностранными организациями.</a:t>
            </a:r>
            <a:endParaRPr lang="ru-RU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7" descr="Бежевый прямоугольник">
            <a:extLst>
              <a:ext uri="{FF2B5EF4-FFF2-40B4-BE49-F238E27FC236}">
                <a16:creationId xmlns:a16="http://schemas.microsoft.com/office/drawing/2014/main" id="{0EF37AB9-30F5-41E6-9478-F4DEF99FA9B7}"/>
              </a:ext>
            </a:extLst>
          </p:cNvPr>
          <p:cNvSpPr/>
          <p:nvPr/>
        </p:nvSpPr>
        <p:spPr bwMode="white">
          <a:xfrm flipV="1">
            <a:off x="568272" y="1728839"/>
            <a:ext cx="3636000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835" y="2004856"/>
            <a:ext cx="1346718" cy="1346718"/>
          </a:xfrm>
        </p:spPr>
      </p:pic>
      <p:pic>
        <p:nvPicPr>
          <p:cNvPr id="12" name="Рисунок 11"/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835" y="3848363"/>
            <a:ext cx="1346718" cy="1346718"/>
          </a:xfrm>
        </p:spPr>
      </p:pic>
    </p:spTree>
    <p:extLst>
      <p:ext uri="{BB962C8B-B14F-4D97-AF65-F5344CB8AC3E}">
        <p14:creationId xmlns:p14="http://schemas.microsoft.com/office/powerpoint/2010/main" val="1214118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25"/>
    </mc:Choice>
    <mc:Fallback>
      <p:transition spd="slow" advTm="6225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33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2050" y="2830828"/>
            <a:ext cx="7327899" cy="2131697"/>
          </a:xfrm>
          <a:solidFill>
            <a:srgbClr val="51292E">
              <a:alpha val="71000"/>
            </a:srgbClr>
          </a:solidFill>
        </p:spPr>
        <p:txBody>
          <a:bodyPr rtlCol="0"/>
          <a:lstStyle/>
          <a:p>
            <a:pPr algn="ctr"/>
            <a:r>
              <a:rPr lang="ru-RU" sz="7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Саудовская </a:t>
            </a:r>
            <a:r>
              <a:rPr lang="ru-RU" sz="7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аравия</a:t>
            </a:r>
            <a:endParaRPr lang="ru-RU" sz="7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228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5"/>
    </mc:Choice>
    <mc:Fallback>
      <p:transition spd="slow" advTm="3175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51292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объект 7" descr="Бежевый прямоугольник">
            <a:extLst>
              <a:ext uri="{FF2B5EF4-FFF2-40B4-BE49-F238E27FC236}">
                <a16:creationId xmlns:a16="http://schemas.microsoft.com/office/drawing/2014/main" id="{400AB11A-4D5E-4CDE-BB60-C8578F59C3E0}"/>
              </a:ext>
            </a:extLst>
          </p:cNvPr>
          <p:cNvSpPr/>
          <p:nvPr/>
        </p:nvSpPr>
        <p:spPr bwMode="white">
          <a:xfrm>
            <a:off x="782245" y="1493953"/>
            <a:ext cx="10771295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34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57" y="990166"/>
            <a:ext cx="4365343" cy="503789"/>
          </a:xfrm>
        </p:spPr>
        <p:txBody>
          <a:bodyPr rtlCol="0"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САУДОВСКАЯ АРАВИЯ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D1BEBF22-A40E-4194-AD9A-12E9E5AB001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82245" y="1674789"/>
            <a:ext cx="10771295" cy="4649811"/>
          </a:xfrm>
          <a:prstGeom prst="rect">
            <a:avLst/>
          </a:prstGeom>
        </p:spPr>
        <p:txBody>
          <a:bodyPr rtlCol="0"/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ВПП: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793 млрд </a:t>
            </a:r>
            <a:r>
              <a:rPr lang="ru-RU" sz="1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долл</a:t>
            </a:r>
            <a:r>
              <a:rPr lang="ru-RU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Население: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 млн. 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Саудовской Аравии входит в двадцатку лучших экономик мира (G-20). Она зависит от нефти, поскольку страна обладает вторыми по величине доказанными запасами нефти и является крупнейшим экспортером нефти в мире. Также обладает пятыми по величине доказанными запасами природного газа и считается «энергетической сверхдержавой». Общая стоимость ресурсов страны составляет 33,2 триллиона долларов США и является вторым по значимости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последние 30 лет получил значительное развитие промышленный сектор (производство нефтехимических продуктов, удобрений, стали, строительных материалов и др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</a:p>
          <a:p>
            <a:pPr marL="0" indent="0" algn="just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Саудовская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Аравия обладает природными ресурсами, отличными от нефти, включая небольшие месторождения полезных ископаемых: золото, серебро, железо, медь, цинк, марганец, вольфрам, свинец, сера, фосфат, мыльный камень и полевой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шпат.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стране имеется небольшой сельскохозяйственный сектор, в основном на юго-западе, где среднегодовое количество осадков составляет 400 мм (16 дюймов). Страна является одним из крупнейших мировых производителей фиников. </a:t>
            </a:r>
            <a:endParaRPr lang="ru-RU" sz="1800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844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8"/>
    </mc:Choice>
    <mc:Fallback>
      <p:transition spd="slow" advTm="5368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51292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196304"/>
            <a:ext cx="7560000" cy="360000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статьи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DDB908-45C5-4999-982F-0A82DA013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35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178" y="3105740"/>
            <a:ext cx="1620703" cy="368152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16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ПЛАСТМАССЫ</a:t>
            </a:r>
            <a:endParaRPr lang="ru-RU" sz="16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30E095F-965E-476E-B681-EE615BECB0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25035" y="3018066"/>
            <a:ext cx="2135322" cy="468138"/>
          </a:xfrm>
          <a:solidFill>
            <a:srgbClr val="51292E">
              <a:alpha val="69804"/>
            </a:srgb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нефтепродукты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71227" y="2968994"/>
            <a:ext cx="1977764" cy="786706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ОРГАНИЧЕСКИЕ ХИМИЧЕСКИЕ СОЕДИНЕНИЯ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04755" y="3072687"/>
            <a:ext cx="1955612" cy="556338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АЛЮМИНИЙ И ИЗДЕЛИЯ ИЗ НЕГО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22099" y="1625449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108" name="Рисунок 107"/>
          <p:cNvPicPr>
            <a:picLocks noGrp="1" noChangeAspect="1"/>
          </p:cNvPicPr>
          <p:nvPr>
            <p:ph type="pic" sz="quarter" idx="24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4440" y="1862176"/>
            <a:ext cx="1012261" cy="1012261"/>
          </a:xfrm>
        </p:spPr>
      </p:pic>
      <p:sp>
        <p:nvSpPr>
          <p:cNvPr id="20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 txBox="1">
            <a:spLocks/>
          </p:cNvSpPr>
          <p:nvPr/>
        </p:nvSpPr>
        <p:spPr>
          <a:xfrm>
            <a:off x="734476" y="3755700"/>
            <a:ext cx="7560000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статьи импорта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72575" y="4167750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27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64388" y="5658755"/>
            <a:ext cx="1945687" cy="583010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16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ВЕЩАТЕЛЬНОЕ ОБОРУДОВАНИЕ</a:t>
            </a:r>
            <a:endParaRPr lang="ru-RU" sz="16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Текст 6">
            <a:extLst>
              <a:ext uri="{FF2B5EF4-FFF2-40B4-BE49-F238E27FC236}">
                <a16:creationId xmlns:a16="http://schemas.microsoft.com/office/drawing/2014/main" id="{030E095F-965E-476E-B681-EE615BECB0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88470" y="5590190"/>
            <a:ext cx="2217952" cy="780831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РЕАКТОРЫ, КОТЛЫ, МЕХАНИЧЕСКИЕ УСТРОЙСТВА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87632" y="5689033"/>
            <a:ext cx="1921623" cy="552732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ЛЕКАРСТВЕННЫЕ СРЕДСТВА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85826" y="5699577"/>
            <a:ext cx="1703683" cy="542187"/>
          </a:xfrm>
          <a:solidFill>
            <a:srgbClr val="51292E">
              <a:alpha val="69804"/>
            </a:srgb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ТРАСПОРТНЫЕ СРЕДСТВА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sz="quarter" idx="25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5736" y="1869547"/>
            <a:ext cx="1022992" cy="1022992"/>
          </a:xfrm>
        </p:spPr>
      </p:pic>
      <p:pic>
        <p:nvPicPr>
          <p:cNvPr id="26" name="Рисунок 25"/>
          <p:cNvPicPr>
            <a:picLocks noGrp="1" noChangeAspect="1"/>
          </p:cNvPicPr>
          <p:nvPr>
            <p:ph type="pic" sz="quarter" idx="23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45023" y="4428493"/>
            <a:ext cx="1052556" cy="1052556"/>
          </a:xfrm>
        </p:spPr>
      </p:pic>
      <p:pic>
        <p:nvPicPr>
          <p:cNvPr id="38" name="Рисунок 37"/>
          <p:cNvPicPr>
            <a:picLocks noGrp="1" noChangeAspect="1"/>
          </p:cNvPicPr>
          <p:nvPr>
            <p:ph type="pic" sz="quarter" idx="25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21483" y="4428494"/>
            <a:ext cx="1052556" cy="1052556"/>
          </a:xfrm>
        </p:spPr>
      </p:pic>
      <p:pic>
        <p:nvPicPr>
          <p:cNvPr id="13" name="Рисунок 12"/>
          <p:cNvPicPr>
            <a:picLocks noGrp="1" noChangeAspect="1"/>
          </p:cNvPicPr>
          <p:nvPr>
            <p:ph type="pic" sz="quarter" idx="23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5759" y="1862176"/>
            <a:ext cx="1014877" cy="1014877"/>
          </a:xfrm>
        </p:spPr>
      </p:pic>
      <p:pic>
        <p:nvPicPr>
          <p:cNvPr id="17" name="Рисунок 16"/>
          <p:cNvPicPr>
            <a:picLocks noGrp="1" noChangeAspect="1"/>
          </p:cNvPicPr>
          <p:nvPr>
            <p:ph type="pic" sz="quarter" idx="26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56107" y="1862176"/>
            <a:ext cx="1057843" cy="1057843"/>
          </a:xfrm>
        </p:spPr>
      </p:pic>
      <p:pic>
        <p:nvPicPr>
          <p:cNvPr id="22" name="Рисунок 21"/>
          <p:cNvPicPr>
            <a:picLocks noGrp="1" noChangeAspect="1"/>
          </p:cNvPicPr>
          <p:nvPr>
            <p:ph type="pic" sz="quarter" idx="24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6955" y="4385196"/>
            <a:ext cx="1020982" cy="1020982"/>
          </a:xfrm>
        </p:spPr>
      </p:pic>
      <p:pic>
        <p:nvPicPr>
          <p:cNvPr id="24" name="Рисунок 23"/>
          <p:cNvPicPr>
            <a:picLocks noGrp="1" noChangeAspect="1"/>
          </p:cNvPicPr>
          <p:nvPr>
            <p:ph type="pic" sz="quarter" idx="26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9833" y="4397508"/>
            <a:ext cx="1030803" cy="1030803"/>
          </a:xfrm>
        </p:spPr>
      </p:pic>
    </p:spTree>
    <p:extLst>
      <p:ext uri="{BB962C8B-B14F-4D97-AF65-F5344CB8AC3E}">
        <p14:creationId xmlns:p14="http://schemas.microsoft.com/office/powerpoint/2010/main" val="2121294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0"/>
    </mc:Choice>
    <mc:Fallback>
      <p:transition spd="slow" advTm="272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CBC84C2-2B48-4B15-A420-8B5F2BDE23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4238" y="-14510"/>
            <a:ext cx="12177762" cy="6891241"/>
          </a:xfrm>
          <a:prstGeom prst="rect">
            <a:avLst/>
          </a:prstGeom>
          <a:solidFill>
            <a:srgbClr val="51292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75" y="1209747"/>
            <a:ext cx="5145300" cy="360000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ТОРГОВЫЕ ПАРТНЕРЫ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DDB908-45C5-4999-982F-0A82DA013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36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22922" y="3074674"/>
            <a:ext cx="9038122" cy="451713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КИТАЙ  -  ОАЭ  - США  -  КОРЕЯ  -  КСА  -  ИНДИЯ  -  ЯПОНИЯ</a:t>
            </a:r>
            <a:endParaRPr lang="ru-RU" sz="20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22099" y="1667199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17" name="Рисунок 16"/>
          <p:cNvPicPr>
            <a:picLocks noGrp="1" noChangeAspect="1"/>
          </p:cNvPicPr>
          <p:nvPr>
            <p:ph type="pic" sz="quarter" idx="2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472" y="1939338"/>
            <a:ext cx="1017933" cy="1017933"/>
          </a:xfrm>
        </p:spPr>
      </p:pic>
      <p:pic>
        <p:nvPicPr>
          <p:cNvPr id="20" name="Рисунок 19"/>
          <p:cNvPicPr>
            <a:picLocks noGrp="1" noChangeAspect="1"/>
          </p:cNvPicPr>
          <p:nvPr>
            <p:ph type="pic" sz="quarter" idx="25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8220" y="1942579"/>
            <a:ext cx="1018358" cy="1018358"/>
          </a:xfrm>
        </p:spPr>
      </p:pic>
      <p:pic>
        <p:nvPicPr>
          <p:cNvPr id="25" name="Рисунок 24"/>
          <p:cNvPicPr>
            <a:picLocks noGrp="1" noChangeAspect="1"/>
          </p:cNvPicPr>
          <p:nvPr>
            <p:ph type="pic" sz="quarter" idx="23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1377" y="4481604"/>
            <a:ext cx="970482" cy="970482"/>
          </a:xfrm>
        </p:spPr>
      </p:pic>
      <p:pic>
        <p:nvPicPr>
          <p:cNvPr id="30" name="Рисунок 29"/>
          <p:cNvPicPr>
            <a:picLocks noGrp="1" noChangeAspect="1"/>
          </p:cNvPicPr>
          <p:nvPr>
            <p:ph type="pic" sz="quarter" idx="26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56756" y="4467792"/>
            <a:ext cx="965865" cy="965865"/>
          </a:xfrm>
        </p:spPr>
      </p:pic>
      <p:pic>
        <p:nvPicPr>
          <p:cNvPr id="32" name="Рисунок 31"/>
          <p:cNvPicPr>
            <a:picLocks noGrp="1" noChangeAspect="1"/>
          </p:cNvPicPr>
          <p:nvPr>
            <p:ph type="pic" sz="quarter" idx="24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30351" y="4459444"/>
            <a:ext cx="971355" cy="971356"/>
          </a:xfrm>
        </p:spPr>
      </p:pic>
      <p:sp>
        <p:nvSpPr>
          <p:cNvPr id="41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 txBox="1">
            <a:spLocks/>
          </p:cNvSpPr>
          <p:nvPr/>
        </p:nvSpPr>
        <p:spPr>
          <a:xfrm>
            <a:off x="750940" y="3764702"/>
            <a:ext cx="7392936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ЧЛЕНСТВО В МЕЖДУНАРОДНЫХ ОРГАНИЗАЦИЯХ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89039" y="4203104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43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62379" y="5601413"/>
            <a:ext cx="6593264" cy="415325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ООН  -  ОПЕК  - ВТО  - 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вб</a:t>
            </a:r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МВФ  - 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оис</a:t>
            </a:r>
            <a:endParaRPr lang="ru-RU" sz="20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24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2379" y="1942759"/>
            <a:ext cx="1016496" cy="1016496"/>
          </a:xfrm>
        </p:spPr>
      </p:pic>
      <p:pic>
        <p:nvPicPr>
          <p:cNvPr id="21" name="Рисунок 20"/>
          <p:cNvPicPr>
            <a:picLocks noGrp="1" noChangeAspect="1"/>
          </p:cNvPicPr>
          <p:nvPr>
            <p:ph type="pic" sz="quarter" idx="26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5647" y="1948061"/>
            <a:ext cx="1021743" cy="1021743"/>
          </a:xfrm>
        </p:spPr>
      </p:pic>
      <p:pic>
        <p:nvPicPr>
          <p:cNvPr id="34" name="Рисунок 33"/>
          <p:cNvPicPr>
            <a:picLocks noGrp="1" noChangeAspect="1"/>
          </p:cNvPicPr>
          <p:nvPr>
            <p:ph type="pic" sz="quarter" idx="26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3602" y="4480357"/>
            <a:ext cx="968704" cy="968704"/>
          </a:xfrm>
        </p:spPr>
      </p:pic>
      <p:pic>
        <p:nvPicPr>
          <p:cNvPr id="11" name="Рисунок 10"/>
          <p:cNvPicPr>
            <a:picLocks noGrp="1" noChangeAspect="1"/>
          </p:cNvPicPr>
          <p:nvPr>
            <p:ph type="pic" sz="quarter" idx="24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34413" y="1944688"/>
            <a:ext cx="1004887" cy="1004887"/>
          </a:xfrm>
        </p:spPr>
      </p:pic>
      <p:pic>
        <p:nvPicPr>
          <p:cNvPr id="10" name="Рисунок 9"/>
          <p:cNvPicPr>
            <a:picLocks noGrp="1" noChangeAspect="1"/>
          </p:cNvPicPr>
          <p:nvPr>
            <p:ph type="pic" sz="quarter" idx="24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56450" y="1962150"/>
            <a:ext cx="987425" cy="987425"/>
          </a:xfrm>
        </p:spPr>
      </p:pic>
      <p:pic>
        <p:nvPicPr>
          <p:cNvPr id="15" name="Рисунок 14"/>
          <p:cNvPicPr>
            <a:picLocks noGrp="1" noChangeAspect="1"/>
          </p:cNvPicPr>
          <p:nvPr>
            <p:ph type="pic" sz="quarter" idx="26"/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80625" y="1949450"/>
            <a:ext cx="977900" cy="977900"/>
          </a:xfrm>
        </p:spPr>
      </p:pic>
      <p:pic>
        <p:nvPicPr>
          <p:cNvPr id="26" name="Рисунок 25"/>
          <p:cNvPicPr>
            <a:picLocks noGrp="1" noChangeAspect="1"/>
          </p:cNvPicPr>
          <p:nvPr>
            <p:ph type="pic" sz="quarter" idx="24"/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25764" y="4467792"/>
            <a:ext cx="966550" cy="966550"/>
          </a:xfrm>
        </p:spPr>
      </p:pic>
      <p:pic>
        <p:nvPicPr>
          <p:cNvPr id="6" name="Рисунок 5"/>
          <p:cNvPicPr>
            <a:picLocks noGrp="1" noChangeAspect="1"/>
          </p:cNvPicPr>
          <p:nvPr>
            <p:ph type="pic" sz="quarter" idx="25"/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7432" y="4460842"/>
            <a:ext cx="950443" cy="950443"/>
          </a:xfrm>
        </p:spPr>
      </p:pic>
    </p:spTree>
    <p:extLst>
      <p:ext uri="{BB962C8B-B14F-4D97-AF65-F5344CB8AC3E}">
        <p14:creationId xmlns:p14="http://schemas.microsoft.com/office/powerpoint/2010/main" val="2931810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6"/>
    </mc:Choice>
    <mc:Fallback>
      <p:transition spd="slow" advTm="2856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51292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объект 7" descr="Бежевый прямоугольник">
            <a:extLst>
              <a:ext uri="{FF2B5EF4-FFF2-40B4-BE49-F238E27FC236}">
                <a16:creationId xmlns:a16="http://schemas.microsoft.com/office/drawing/2014/main" id="{400AB11A-4D5E-4CDE-BB60-C8578F59C3E0}"/>
              </a:ext>
            </a:extLst>
          </p:cNvPr>
          <p:cNvSpPr/>
          <p:nvPr/>
        </p:nvSpPr>
        <p:spPr bwMode="white">
          <a:xfrm flipV="1">
            <a:off x="782245" y="1274149"/>
            <a:ext cx="10771295" cy="105505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37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58" y="875866"/>
            <a:ext cx="9498278" cy="503789"/>
          </a:xfrm>
        </p:spPr>
        <p:txBody>
          <a:bodyPr rtlCol="0"/>
          <a:lstStyle/>
          <a:p>
            <a:pPr rtl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СТРАТЕГИИ РАЗВИТИЯ экономики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D1BEBF22-A40E-4194-AD9A-12E9E5AB001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82245" y="1516637"/>
            <a:ext cx="10771295" cy="4725128"/>
          </a:xfrm>
          <a:prstGeom prst="rect">
            <a:avLst/>
          </a:prstGeom>
        </p:spPr>
        <p:txBody>
          <a:bodyPr rtlCol="0"/>
          <a:lstStyle/>
          <a:p>
            <a:pPr marL="0" indent="0" algn="just">
              <a:buNone/>
            </a:pP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Саудовский рынок продолжает занимать первое место по привлекательности среди всех стран ССАГПЗ и второе место среди списка из 80 стран, опубликованного на портале US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News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Анализ охватывал свыше 7 000 мировых производителей и продемонстрировал впечатляющий экономический потенциал страны, чей ВВП составил 683,8 миллиарда долларов и продолжающей являться одной из самых перспективных в инвестиционном плане, согласно отчетам UNCTAD.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Стабильный интерес к инвестированию в КСА обусловлен высокой потребительской емкостью рынка и финансовой состоятельностью населения. </a:t>
            </a:r>
            <a:endParaRPr lang="ru-RU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первом квартале 2019 года рост иностранных инвестиций в саудовский сектор финансового страхования и здравоохранения составил 600%. Число выданных иностранным компаниям лицензий составило семь, тогда как за аналогичный период прошлого года – всего только одну. </a:t>
            </a:r>
            <a:endParaRPr lang="ru-RU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касается секторов строительства, связи и информационных технологий, и производства, то, согласно данным, озвученным порталу «Аль-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Иктисадыйя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 Главном статистическом управлении королевства, то рост иностранных инвестиций в них составил около 54%: 61, 51 и 45 лицензий, соответственно, были выданы иностранным компаниям в этих сферах деятельности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причин, обусловивших этот прирост, эксперты отмечают кардинальные нововведения в части трудового законодательства и в иммиграционных правилах. Последние, в частности, предлагают для иностранцев статус резидентов, полностью владеющих строительными и инвестиционными компаниями, через пакеты акций, а также отмену верхнего потолка для «стратегических инвесторов», действующих на местном финансовом рынке.</a:t>
            </a:r>
            <a:endParaRPr lang="ru-RU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88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52"/>
    </mc:Choice>
    <mc:Fallback>
      <p:transition spd="slow" advTm="5552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89FBC09-5A84-45A9-B63B-5DEAA4BE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385741"/>
            <a:ext cx="7560000" cy="370166"/>
          </a:xfrm>
        </p:spPr>
        <p:txBody>
          <a:bodyPr rtlCol="0"/>
          <a:lstStyle/>
          <a:p>
            <a:pPr rt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СТРУКТУРЫ ДЛЯ ПАРТНЕРСТВА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3927B38-2109-4A32-9B61-7046301BA0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38</a:t>
            </a:fld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741D6D94-B2BB-401E-AACC-F5CA79C890E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159147" y="2156807"/>
            <a:ext cx="9398593" cy="3693324"/>
          </a:xfrm>
        </p:spPr>
        <p:txBody>
          <a:bodyPr rtlCol="0"/>
          <a:lstStyle/>
          <a:p>
            <a:pPr algn="just"/>
            <a:r>
              <a:rPr lang="ru-RU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торгово-промышленных палат Саудовской Аравии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официальной федерацией 28 саудовских палат. Совет был образован в соответствии с Королевским указом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1980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головным офисом в Эр-Рияде. Его основная цель - соблюдать общие интересы палат Саудовской Аравии, представлять их на местном и международном уровнях и способствовать усилению роли частного сектора в развитии национальной экономики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является активной структурой, играющей ключевую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 в создании связей между бизнесом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КСА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зарубежными партнерами.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Председателем Совета Палат является </a:t>
            </a:r>
            <a:r>
              <a:rPr lang="ru-RU" b="1" i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Аджлан</a:t>
            </a:r>
            <a:r>
              <a:rPr lang="ru-RU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 </a:t>
            </a:r>
            <a:r>
              <a:rPr lang="ru-RU" b="1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Аджлан</a:t>
            </a:r>
            <a:r>
              <a:rPr lang="ru-RU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известный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саудовский бизнесмен, основавший </a:t>
            </a:r>
            <a:r>
              <a:rPr lang="ru-RU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Ajlan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ru-RU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Bros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1979 году и превративший ее в одну из крупнейших инвестиционных и коммерческих групп в Королевстве. Аль </a:t>
            </a:r>
            <a:r>
              <a:rPr lang="ru-RU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Аджлан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председателем правления </a:t>
            </a:r>
            <a:r>
              <a:rPr lang="ru-RU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Ajlan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ru-RU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Bros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котором в настоящее время работает более 9000 сотрудников в 10 компаниях.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членом совета директоров различных текстильных, </a:t>
            </a:r>
            <a:r>
              <a:rPr lang="ru-RU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риэлторских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инвестиционных компаний, а также благотворительных организаций.</a:t>
            </a:r>
            <a:endParaRPr lang="en-US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i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i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i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7" descr="Бежевый прямоугольник">
            <a:extLst>
              <a:ext uri="{FF2B5EF4-FFF2-40B4-BE49-F238E27FC236}">
                <a16:creationId xmlns:a16="http://schemas.microsoft.com/office/drawing/2014/main" id="{0EF37AB9-30F5-41E6-9478-F4DEF99FA9B7}"/>
              </a:ext>
            </a:extLst>
          </p:cNvPr>
          <p:cNvSpPr/>
          <p:nvPr/>
        </p:nvSpPr>
        <p:spPr bwMode="white">
          <a:xfrm flipV="1">
            <a:off x="722099" y="1846077"/>
            <a:ext cx="3636000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000" y="2216628"/>
            <a:ext cx="1315716" cy="1315716"/>
          </a:xfrm>
        </p:spPr>
      </p:pic>
      <p:pic>
        <p:nvPicPr>
          <p:cNvPr id="4" name="Рисунок 3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000" y="4172465"/>
            <a:ext cx="1315716" cy="1315716"/>
          </a:xfrm>
        </p:spPr>
      </p:pic>
    </p:spTree>
    <p:extLst>
      <p:ext uri="{BB962C8B-B14F-4D97-AF65-F5344CB8AC3E}">
        <p14:creationId xmlns:p14="http://schemas.microsoft.com/office/powerpoint/2010/main" val="323496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32"/>
    </mc:Choice>
    <mc:Fallback>
      <p:transition spd="slow" advTm="6032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39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7593" y="3011887"/>
            <a:ext cx="4256814" cy="1198164"/>
          </a:xfrm>
          <a:solidFill>
            <a:srgbClr val="291517">
              <a:alpha val="71000"/>
            </a:srgbClr>
          </a:solidFill>
        </p:spPr>
        <p:txBody>
          <a:bodyPr rtlCol="0"/>
          <a:lstStyle/>
          <a:p>
            <a:pPr algn="ctr" rtl="0"/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ОМАН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985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2"/>
    </mc:Choice>
    <mc:Fallback>
      <p:transition spd="slow" advTm="3032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93" y="0"/>
            <a:ext cx="12012612" cy="6858000"/>
          </a:xfr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1893" y="0"/>
            <a:ext cx="12192001" cy="685800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объект 7" descr="Бежевый прямоугольник">
            <a:extLst>
              <a:ext uri="{FF2B5EF4-FFF2-40B4-BE49-F238E27FC236}">
                <a16:creationId xmlns:a16="http://schemas.microsoft.com/office/drawing/2014/main" id="{400AB11A-4D5E-4CDE-BB60-C8578F59C3E0}"/>
              </a:ext>
            </a:extLst>
          </p:cNvPr>
          <p:cNvSpPr/>
          <p:nvPr/>
        </p:nvSpPr>
        <p:spPr bwMode="white">
          <a:xfrm flipV="1">
            <a:off x="782245" y="1312249"/>
            <a:ext cx="10771294" cy="105505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C3FC51DE-D10A-4DE8-A7E3-22FA2E4FC1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569877" y="5904087"/>
            <a:ext cx="6058183" cy="45719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4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58" y="913966"/>
            <a:ext cx="1558038" cy="503789"/>
          </a:xfrm>
        </p:spPr>
        <p:txBody>
          <a:bodyPr rtlCol="0"/>
          <a:lstStyle/>
          <a:p>
            <a:pPr rtl="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КАТАР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D1BEBF22-A40E-4194-AD9A-12E9E5AB001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82244" y="1555801"/>
            <a:ext cx="10771295" cy="4933614"/>
          </a:xfrm>
          <a:prstGeom prst="rect">
            <a:avLst/>
          </a:prstGeom>
        </p:spPr>
        <p:txBody>
          <a:bodyPr rtlCol="0"/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ВПП: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183 млрд долл. 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Население: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2,990 млн. 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Катар — богатая страна с современной, хорошо развитой инфраструктурой. Основные отрасли промышленности: </a:t>
            </a:r>
            <a:r>
              <a:rPr lang="ru-RU" sz="1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нефте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 газодобывающая, </a:t>
            </a:r>
            <a:r>
              <a:rPr lang="ru-RU" sz="1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нефте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 газоперерабатывающая, производство удобрений, сталелитейная, цементная. Большая часть промышленных предприятий и сферы услуг принадлежит государству, но объём частных капиталовложений в производство растет. Сельское хозяйство развито слабо и обеспечивает лишь около 10 % потребностей в продовольствии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Основу экономики Катара составляет добыча нефти и газа. Эта отрасль обеспечивает более 55 % ВВП,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около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85 % доходов от экспорта и 70 % государственных доходов. Прибыль от нефтегазовой отрасли позволила Катару стать богатой страной с современной, хорошо развитой экономической инфраструктурой и уровнем доходов на душу населения, почти не уступающем западноевропейскому. Общие запасы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нефти: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 млн т, ресурсы газа — 20 трлн куб. м. Это третьи в мире (после России и Ирана) запасы природного газа.</a:t>
            </a:r>
            <a:endParaRPr lang="ru-RU" sz="1800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Катар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динамично развивающееся государство,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которое привлекает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различных специалистов и мировой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общественности исключительно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высокими темпами экономического прогресса. Несколько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подряд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показывает высокий рост валового внутреннего продукта (ВВП),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мировым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лидером по среднему объему ВВП на душу населения. </a:t>
            </a:r>
            <a:endParaRPr lang="ru-RU" sz="1800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203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23"/>
    </mc:Choice>
    <mc:Fallback>
      <p:transition spd="slow" advTm="5023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объект 7" descr="Бежевый прямоугольник">
            <a:extLst>
              <a:ext uri="{FF2B5EF4-FFF2-40B4-BE49-F238E27FC236}">
                <a16:creationId xmlns:a16="http://schemas.microsoft.com/office/drawing/2014/main" id="{400AB11A-4D5E-4CDE-BB60-C8578F59C3E0}"/>
              </a:ext>
            </a:extLst>
          </p:cNvPr>
          <p:cNvSpPr/>
          <p:nvPr/>
        </p:nvSpPr>
        <p:spPr bwMode="white">
          <a:xfrm flipV="1">
            <a:off x="782245" y="999571"/>
            <a:ext cx="10793518" cy="103858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C3FC51DE-D10A-4DE8-A7E3-22FA2E4FC1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569877" y="5904087"/>
            <a:ext cx="6058183" cy="45719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40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57" y="599641"/>
            <a:ext cx="7506119" cy="503789"/>
          </a:xfrm>
        </p:spPr>
        <p:txBody>
          <a:bodyPr rtlCol="0"/>
          <a:lstStyle/>
          <a:p>
            <a:pPr rtl="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ОМАН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D1BEBF22-A40E-4194-AD9A-12E9E5AB001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04468" y="1288183"/>
            <a:ext cx="10771295" cy="5182181"/>
          </a:xfrm>
          <a:prstGeom prst="rect">
            <a:avLst/>
          </a:prstGeom>
        </p:spPr>
        <p:txBody>
          <a:bodyPr rtlCol="0"/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ВПП: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 млрд долл. 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Население: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4,9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Султанат Оман классифицируется как страна с высоким уровнем дохода и является одной из самых развитых и стабильных стран арабского мира. Оман является членом ВТО с 2000 года, наряду с членством в Совете сотрудничества стран Залива (ССАГПЗ), которые сыграли ключевую роль в формировании торговой политики Омана.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Оман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является членом Большой арабской зоны свободной торговли и имеет двустороннее торговое соглашение с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США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Омана в значительной степени зависит от нефтяных ресурсов, которые обеспечивают более 80% доходов бюджета.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Правительство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Омана прилагает усилия по диверсификации экономики, расширению и укреплению промышленной базы, приватизации, развитию туризма, логистики, рыболовства и реэкспортной деятельности.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Помимо нефтегазовой промышленности в Омане развиты добыча меди, алюминия, хрома, производство химических удобрений, цемента, этилена и полиэтилена, изделий из стекла. Вместе с тем развитие этих отраслей сознательно сдерживается руководством страны с целью соотнесения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энергозатратных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производств с наличием необходимых для их функционирования энергетических ресурсов.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Важное внимание уделяется созданию новых индустриальных зон, развитию инфраструктуры и совершенствованию промышленного производства.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 в Омане развито слабо (1,7% в общем объеме ВВП). Только 1% земель в Омане пригодны для ведения сельского хозяйства. Выращиваются финики, бананы, овощи, осуществляется разведение верблюдов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482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6"/>
    </mc:Choice>
    <mc:Fallback>
      <p:transition spd="slow" advTm="5136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CBC84C2-2B48-4B15-A420-8B5F2BDE23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6152" y="0"/>
            <a:ext cx="12192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148679"/>
            <a:ext cx="7560000" cy="360000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статьи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DDB908-45C5-4999-982F-0A82DA013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41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16421" y="2873316"/>
            <a:ext cx="1553473" cy="682625"/>
          </a:xfrm>
          <a:solidFill>
            <a:schemeClr val="tx1">
              <a:alpha val="70000"/>
            </a:schemeClr>
          </a:solidFill>
        </p:spPr>
        <p:txBody>
          <a:bodyPr rtlCol="0"/>
          <a:lstStyle/>
          <a:p>
            <a:r>
              <a:rPr lang="ru-RU" sz="16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МЕТАЛЛО-  ПРОДУКЦИЯ</a:t>
            </a:r>
            <a:endParaRPr lang="ru-RU" sz="16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30E095F-965E-476E-B681-EE615BECB0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41865" y="2998972"/>
            <a:ext cx="2068037" cy="446200"/>
          </a:xfrm>
          <a:solidFill>
            <a:schemeClr val="tx1">
              <a:alpha val="70000"/>
            </a:schemeClr>
          </a:solidFill>
        </p:spPr>
        <p:txBody>
          <a:bodyPr rtlCol="0"/>
          <a:lstStyle/>
          <a:p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нефтЕПРОДУКТЫ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46163" y="2949553"/>
            <a:ext cx="1699673" cy="548211"/>
          </a:xfrm>
          <a:solidFill>
            <a:schemeClr val="tx1">
              <a:alpha val="70000"/>
            </a:scheme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РЫБНАЯ ПРОДУКЦИЯ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22896" y="2957123"/>
            <a:ext cx="1181822" cy="496115"/>
          </a:xfrm>
          <a:solidFill>
            <a:schemeClr val="tx1">
              <a:alpha val="70000"/>
            </a:scheme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ТЕКСТИЛЬ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22099" y="1577824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20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 txBox="1">
            <a:spLocks/>
          </p:cNvSpPr>
          <p:nvPr/>
        </p:nvSpPr>
        <p:spPr>
          <a:xfrm>
            <a:off x="734476" y="3819200"/>
            <a:ext cx="7560000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статьи импорта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72575" y="4231250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27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56895" y="5705199"/>
            <a:ext cx="1259860" cy="377643"/>
          </a:xfrm>
          <a:solidFill>
            <a:schemeClr val="tx1">
              <a:alpha val="70000"/>
            </a:schemeClr>
          </a:solidFill>
        </p:spPr>
        <p:txBody>
          <a:bodyPr rtlCol="0"/>
          <a:lstStyle/>
          <a:p>
            <a:r>
              <a:rPr lang="ru-RU" sz="16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НЕФТЬ</a:t>
            </a:r>
            <a:endParaRPr lang="ru-RU" sz="16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Текст 6">
            <a:extLst>
              <a:ext uri="{FF2B5EF4-FFF2-40B4-BE49-F238E27FC236}">
                <a16:creationId xmlns:a16="http://schemas.microsoft.com/office/drawing/2014/main" id="{030E095F-965E-476E-B681-EE615BECB0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76685" y="5684096"/>
            <a:ext cx="1964490" cy="419848"/>
          </a:xfrm>
          <a:solidFill>
            <a:schemeClr val="tx1">
              <a:alpha val="70000"/>
            </a:scheme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ЖЕЛЕЗНАЯ РУДА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93182" y="5665223"/>
            <a:ext cx="1652011" cy="511655"/>
          </a:xfrm>
          <a:solidFill>
            <a:schemeClr val="tx1">
              <a:alpha val="70000"/>
            </a:schemeClr>
          </a:solidFill>
        </p:spPr>
        <p:txBody>
          <a:bodyPr rtlCol="0"/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ТРАНСПОРТНЫЕ СРЕДСТВА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100825" y="5665223"/>
            <a:ext cx="1825963" cy="398745"/>
          </a:xfrm>
          <a:solidFill>
            <a:schemeClr val="tx1">
              <a:alpha val="70000"/>
            </a:schemeClr>
          </a:solidFill>
        </p:spPr>
        <p:txBody>
          <a:bodyPr rtlCol="0"/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ПРОДОВОЛЬСТВИЕ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2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343" y="1787818"/>
            <a:ext cx="956476" cy="956476"/>
          </a:xfrm>
        </p:spPr>
      </p:pic>
      <p:pic>
        <p:nvPicPr>
          <p:cNvPr id="8" name="Рисунок 7"/>
          <p:cNvPicPr>
            <a:picLocks noGrp="1" noChangeAspect="1"/>
          </p:cNvPicPr>
          <p:nvPr>
            <p:ph type="pic" sz="quarter" idx="25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1069" y="1747455"/>
            <a:ext cx="1000395" cy="1000395"/>
          </a:xfrm>
        </p:spPr>
      </p:pic>
      <p:sp>
        <p:nvSpPr>
          <p:cNvPr id="32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911237" y="2936713"/>
            <a:ext cx="2078461" cy="664564"/>
          </a:xfrm>
          <a:solidFill>
            <a:schemeClr val="tx1">
              <a:alpha val="70000"/>
            </a:schemeClr>
          </a:solidFill>
        </p:spPr>
        <p:txBody>
          <a:bodyPr rtlCol="0"/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РЕЭКСПОРТИРУЕМЫЕ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Grp="1" noChangeAspect="1"/>
          </p:cNvPicPr>
          <p:nvPr>
            <p:ph type="pic" sz="quarter" idx="26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08396" y="1765490"/>
            <a:ext cx="1010822" cy="1010820"/>
          </a:xfrm>
        </p:spPr>
      </p:pic>
      <p:pic>
        <p:nvPicPr>
          <p:cNvPr id="17" name="Рисунок 16"/>
          <p:cNvPicPr>
            <a:picLocks noGrp="1" noChangeAspect="1"/>
          </p:cNvPicPr>
          <p:nvPr>
            <p:ph type="pic" sz="quarter" idx="26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40886" y="1774417"/>
            <a:ext cx="1019165" cy="1019165"/>
          </a:xfrm>
        </p:spPr>
      </p:pic>
      <p:pic>
        <p:nvPicPr>
          <p:cNvPr id="39" name="Рисунок 38"/>
          <p:cNvPicPr>
            <a:picLocks noGrp="1" noChangeAspect="1"/>
          </p:cNvPicPr>
          <p:nvPr>
            <p:ph type="pic" sz="quarter" idx="24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5418" y="4436409"/>
            <a:ext cx="1012261" cy="1012261"/>
          </a:xfrm>
        </p:spPr>
      </p:pic>
      <p:pic>
        <p:nvPicPr>
          <p:cNvPr id="23" name="Рисунок 22"/>
          <p:cNvPicPr>
            <a:picLocks noGrp="1" noChangeAspect="1"/>
          </p:cNvPicPr>
          <p:nvPr>
            <p:ph type="pic" sz="quarter" idx="24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5418" y="1805631"/>
            <a:ext cx="987951" cy="987951"/>
          </a:xfrm>
        </p:spPr>
      </p:pic>
      <p:pic>
        <p:nvPicPr>
          <p:cNvPr id="26" name="Рисунок 25"/>
          <p:cNvPicPr>
            <a:picLocks noGrp="1" noChangeAspect="1"/>
          </p:cNvPicPr>
          <p:nvPr>
            <p:ph type="pic" sz="quarter" idx="24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1140" y="4436409"/>
            <a:ext cx="935581" cy="935581"/>
          </a:xfrm>
        </p:spPr>
      </p:pic>
      <p:pic>
        <p:nvPicPr>
          <p:cNvPr id="40" name="Рисунок 39"/>
          <p:cNvPicPr>
            <a:picLocks noGrp="1" noChangeAspect="1"/>
          </p:cNvPicPr>
          <p:nvPr>
            <p:ph type="pic" sz="quarter" idx="25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55602" y="4444496"/>
            <a:ext cx="927494" cy="927494"/>
          </a:xfrm>
        </p:spPr>
      </p:pic>
      <p:pic>
        <p:nvPicPr>
          <p:cNvPr id="44" name="Рисунок 43"/>
          <p:cNvPicPr>
            <a:picLocks noGrp="1" noChangeAspect="1"/>
          </p:cNvPicPr>
          <p:nvPr>
            <p:ph type="pic" sz="quarter" idx="26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08396" y="4436409"/>
            <a:ext cx="946246" cy="946246"/>
          </a:xfrm>
        </p:spPr>
      </p:pic>
      <p:pic>
        <p:nvPicPr>
          <p:cNvPr id="46" name="Рисунок 45"/>
          <p:cNvPicPr>
            <a:picLocks noGrp="1" noChangeAspect="1"/>
          </p:cNvPicPr>
          <p:nvPr>
            <p:ph type="pic" sz="quarter" idx="26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16666" y="4444496"/>
            <a:ext cx="927494" cy="927494"/>
          </a:xfrm>
        </p:spPr>
      </p:pic>
      <p:sp>
        <p:nvSpPr>
          <p:cNvPr id="50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00806" y="5694647"/>
            <a:ext cx="1899321" cy="482231"/>
          </a:xfrm>
          <a:solidFill>
            <a:schemeClr val="tx1">
              <a:alpha val="70000"/>
            </a:schemeClr>
          </a:solidFill>
        </p:spPr>
        <p:txBody>
          <a:bodyPr rtlCol="0"/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ПРОМЫШЛЕННЫЕ ТОВАРЫ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906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8"/>
    </mc:Choice>
    <mc:Fallback>
      <p:transition spd="slow" advTm="3008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CBC84C2-2B48-4B15-A420-8B5F2BDE23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21651" y="0"/>
            <a:ext cx="12177762" cy="6882695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209747"/>
            <a:ext cx="7560000" cy="360000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ТОРГОВЫЕ ПАРТНЕРЫ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DDB908-45C5-4999-982F-0A82DA013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42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9039" y="2998474"/>
            <a:ext cx="10786725" cy="451713"/>
          </a:xfrm>
          <a:solidFill>
            <a:srgbClr val="291517">
              <a:alpha val="70000"/>
            </a:srgbClr>
          </a:solidFill>
        </p:spPr>
        <p:txBody>
          <a:bodyPr rtlCol="0"/>
          <a:lstStyle/>
          <a:p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КИТАЙ  -  ЯПОНИЯ  - КСА  -  ИНДИЯ  -  США  -  ВЕЛИКОБРИТАНИЯ  -  ГЕРМАНИЯ</a:t>
            </a:r>
            <a:endParaRPr lang="ru-RU" sz="20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22099" y="1638624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17" name="Рисунок 16"/>
          <p:cNvPicPr>
            <a:picLocks noGrp="1" noChangeAspect="1"/>
          </p:cNvPicPr>
          <p:nvPr>
            <p:ph type="pic" sz="quarter" idx="2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472" y="1863138"/>
            <a:ext cx="1017933" cy="1017933"/>
          </a:xfrm>
        </p:spPr>
      </p:pic>
      <p:pic>
        <p:nvPicPr>
          <p:cNvPr id="20" name="Рисунок 19"/>
          <p:cNvPicPr>
            <a:picLocks noGrp="1" noChangeAspect="1"/>
          </p:cNvPicPr>
          <p:nvPr>
            <p:ph type="pic" sz="quarter" idx="25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12949" y="1869089"/>
            <a:ext cx="1018358" cy="1018358"/>
          </a:xfrm>
        </p:spPr>
      </p:pic>
      <p:pic>
        <p:nvPicPr>
          <p:cNvPr id="25" name="Рисунок 24"/>
          <p:cNvPicPr>
            <a:picLocks noGrp="1" noChangeAspect="1"/>
          </p:cNvPicPr>
          <p:nvPr>
            <p:ph type="pic" sz="quarter" idx="23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1377" y="4319679"/>
            <a:ext cx="970482" cy="970482"/>
          </a:xfrm>
        </p:spPr>
      </p:pic>
      <p:pic>
        <p:nvPicPr>
          <p:cNvPr id="28" name="Рисунок 27"/>
          <p:cNvPicPr>
            <a:picLocks noGrp="1" noChangeAspect="1"/>
          </p:cNvPicPr>
          <p:nvPr>
            <p:ph type="pic" sz="quarter" idx="24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0693" y="4319679"/>
            <a:ext cx="970482" cy="970482"/>
          </a:xfrm>
        </p:spPr>
      </p:pic>
      <p:pic>
        <p:nvPicPr>
          <p:cNvPr id="30" name="Рисунок 29"/>
          <p:cNvPicPr>
            <a:picLocks noGrp="1" noChangeAspect="1"/>
          </p:cNvPicPr>
          <p:nvPr>
            <p:ph type="pic" sz="quarter" idx="26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1494" y="4312941"/>
            <a:ext cx="965865" cy="965865"/>
          </a:xfrm>
        </p:spPr>
      </p:pic>
      <p:pic>
        <p:nvPicPr>
          <p:cNvPr id="32" name="Рисунок 31"/>
          <p:cNvPicPr>
            <a:picLocks noGrp="1" noChangeAspect="1"/>
          </p:cNvPicPr>
          <p:nvPr>
            <p:ph type="pic" sz="quarter" idx="24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0009" y="4312941"/>
            <a:ext cx="971355" cy="971356"/>
          </a:xfrm>
        </p:spPr>
      </p:pic>
      <p:sp>
        <p:nvSpPr>
          <p:cNvPr id="41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 txBox="1">
            <a:spLocks/>
          </p:cNvSpPr>
          <p:nvPr/>
        </p:nvSpPr>
        <p:spPr>
          <a:xfrm>
            <a:off x="750939" y="3698027"/>
            <a:ext cx="10308051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ЧЛЕНСТВО В МЕЖДУНАРОДНЫХ ОРГАНИЗАЦИЯХ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89039" y="4107854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43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62379" y="5449013"/>
            <a:ext cx="6593264" cy="415325"/>
          </a:xfrm>
          <a:solidFill>
            <a:srgbClr val="291517">
              <a:alpha val="70000"/>
            </a:srgbClr>
          </a:solidFill>
        </p:spPr>
        <p:txBody>
          <a:bodyPr rtlCol="0"/>
          <a:lstStyle/>
          <a:p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ООН  -  ЛАГ  - ВТО  -  ОИС  -  МВФ  - 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исо</a:t>
            </a:r>
            <a:endParaRPr lang="ru-RU" sz="20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Grp="1" noChangeAspect="1"/>
          </p:cNvPicPr>
          <p:nvPr>
            <p:ph type="pic" sz="quarter" idx="24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83124" y="1869499"/>
            <a:ext cx="1024671" cy="1024671"/>
          </a:xfrm>
        </p:spPr>
      </p:pic>
      <p:pic>
        <p:nvPicPr>
          <p:cNvPr id="21" name="Рисунок 20"/>
          <p:cNvPicPr>
            <a:picLocks noGrp="1" noChangeAspect="1"/>
          </p:cNvPicPr>
          <p:nvPr>
            <p:ph type="pic" sz="quarter" idx="26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7641" y="1861310"/>
            <a:ext cx="1021743" cy="1021743"/>
          </a:xfrm>
        </p:spPr>
      </p:pic>
      <p:pic>
        <p:nvPicPr>
          <p:cNvPr id="23" name="Рисунок 22"/>
          <p:cNvPicPr>
            <a:picLocks noGrp="1" noChangeAspect="1"/>
          </p:cNvPicPr>
          <p:nvPr>
            <p:ph type="pic" sz="quarter" idx="26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5727" y="1859277"/>
            <a:ext cx="1028170" cy="1028170"/>
          </a:xfrm>
        </p:spPr>
      </p:pic>
      <p:pic>
        <p:nvPicPr>
          <p:cNvPr id="34" name="Рисунок 33"/>
          <p:cNvPicPr>
            <a:picLocks noGrp="1" noChangeAspect="1"/>
          </p:cNvPicPr>
          <p:nvPr>
            <p:ph type="pic" sz="quarter" idx="26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7489" y="4321457"/>
            <a:ext cx="968704" cy="968704"/>
          </a:xfrm>
        </p:spPr>
      </p:pic>
      <p:pic>
        <p:nvPicPr>
          <p:cNvPr id="7" name="Рисунок 6"/>
          <p:cNvPicPr>
            <a:picLocks noGrp="1" noChangeAspect="1"/>
          </p:cNvPicPr>
          <p:nvPr>
            <p:ph type="pic" sz="quarter" idx="24"/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92563" y="1868118"/>
            <a:ext cx="1019328" cy="1019328"/>
          </a:xfrm>
        </p:spPr>
      </p:pic>
      <p:pic>
        <p:nvPicPr>
          <p:cNvPr id="10" name="Рисунок 9"/>
          <p:cNvPicPr>
            <a:picLocks noGrp="1" noChangeAspect="1"/>
          </p:cNvPicPr>
          <p:nvPr>
            <p:ph type="pic" sz="quarter" idx="24"/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54881" y="1857867"/>
            <a:ext cx="1023204" cy="1023204"/>
          </a:xfrm>
        </p:spPr>
      </p:pic>
      <p:pic>
        <p:nvPicPr>
          <p:cNvPr id="8" name="Рисунок 7"/>
          <p:cNvPicPr>
            <a:picLocks noGrp="1" noChangeAspect="1"/>
          </p:cNvPicPr>
          <p:nvPr>
            <p:ph type="pic" sz="quarter" idx="25"/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59416" y="4319679"/>
            <a:ext cx="959127" cy="959127"/>
          </a:xfrm>
        </p:spPr>
      </p:pic>
    </p:spTree>
    <p:extLst>
      <p:ext uri="{BB962C8B-B14F-4D97-AF65-F5344CB8AC3E}">
        <p14:creationId xmlns:p14="http://schemas.microsoft.com/office/powerpoint/2010/main" val="1679653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8"/>
    </mc:Choice>
    <mc:Fallback>
      <p:transition spd="slow" advTm="3368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объект 7" descr="Бежевый прямоугольник">
            <a:extLst>
              <a:ext uri="{FF2B5EF4-FFF2-40B4-BE49-F238E27FC236}">
                <a16:creationId xmlns:a16="http://schemas.microsoft.com/office/drawing/2014/main" id="{400AB11A-4D5E-4CDE-BB60-C8578F59C3E0}"/>
              </a:ext>
            </a:extLst>
          </p:cNvPr>
          <p:cNvSpPr/>
          <p:nvPr/>
        </p:nvSpPr>
        <p:spPr bwMode="white">
          <a:xfrm flipV="1">
            <a:off x="782245" y="1331300"/>
            <a:ext cx="10793518" cy="105504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C3FC51DE-D10A-4DE8-A7E3-22FA2E4FC1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569877" y="5904087"/>
            <a:ext cx="6058183" cy="45719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43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57" y="1018742"/>
            <a:ext cx="10463297" cy="324284"/>
          </a:xfrm>
        </p:spPr>
        <p:txBody>
          <a:bodyPr rtlCol="0"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СТРАТЕГИИ РАЗВИТИЯ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 </a:t>
            </a:r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D1BEBF22-A40E-4194-AD9A-12E9E5AB001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04468" y="1612034"/>
            <a:ext cx="10771295" cy="4474442"/>
          </a:xfrm>
          <a:prstGeom prst="rect">
            <a:avLst/>
          </a:prstGeom>
        </p:spPr>
        <p:txBody>
          <a:bodyPr rtlCol="0"/>
          <a:lstStyle/>
          <a:p>
            <a:pPr marL="0" indent="0" algn="just">
              <a:buNone/>
            </a:pP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Одной из важных задач Правительства Омана является развитие портов в различных частях страны, что поможет сделать Оман региональным логистическим центром. </a:t>
            </a:r>
            <a:endParaRPr lang="ru-RU" sz="1800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Страна обладает современной инфраструктурой, сильной промышленной базой, и, прежде всего, на территории Омана действует законодательство, которое регулирует деятельность инвесторов и обеспечивает им доступ на рынок. Иностранные инвестиции в страну за последние три года продемонстрировали среднегодовой прирост в 15-20%. Ожидается, что этот показатель вырастет еще больше, благодаря реализации нескольких проектов. Султанат реализовал необходимость введения радикальных и эффективных реформ улучшающих инвестиционный климат для привлечения иностранных инвестиций. Оман предлагает беспрецедентные льготы для иностранных инвесторов, которые направлены на обеспечение долгосрочных целей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некоторыми исключениями, товары, произведенные в странах-членах Совета сотрудничества стран Персидского залива, ввозятся беспошлинно, если они сопровождаются сертификатами происхождения. Долгосрочная стратегия развития правительства - «Видение Омана 2020», направленная на укрепление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экономики.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нефти и газа остается приоритетом, но правительство также продвигает свою программу экономической диверсификации.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579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48"/>
    </mc:Choice>
    <mc:Fallback>
      <p:transition spd="slow" advTm="5448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89FBC09-5A84-45A9-B63B-5DEAA4BE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250" y="1655911"/>
            <a:ext cx="7560000" cy="370166"/>
          </a:xfrm>
        </p:spPr>
        <p:txBody>
          <a:bodyPr rtlCol="0"/>
          <a:lstStyle/>
          <a:p>
            <a:pPr rt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СТРУКТУРЫ ДЛЯ ПАРТНЕРСТВА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3927B38-2109-4A32-9B61-7046301BA0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44</a:t>
            </a:fld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741D6D94-B2BB-401E-AACC-F5CA79C890E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473472" y="2509232"/>
            <a:ext cx="8908903" cy="1043593"/>
          </a:xfrm>
        </p:spPr>
        <p:txBody>
          <a:bodyPr rtlCol="0"/>
          <a:lstStyle/>
          <a:p>
            <a:pPr algn="just"/>
            <a:r>
              <a:rPr lang="ru-RU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Торгово-промышленная </a:t>
            </a:r>
            <a:r>
              <a:rPr lang="ru-RU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палата Омана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основана в</a:t>
            </a:r>
            <a:r>
              <a:rPr lang="en-US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1973 г. Считается частным общественным учреждением. Цели: организация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развитие, защита и представление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коммерческих интересов компаний и предприятий Омана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различных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отраслях. Штаб-квартира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находится в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Маскат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имеет отделения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каждой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Султаната.</a:t>
            </a:r>
          </a:p>
        </p:txBody>
      </p:sp>
      <p:sp>
        <p:nvSpPr>
          <p:cNvPr id="11" name="объект 7" descr="Бежевый прямоугольник">
            <a:extLst>
              <a:ext uri="{FF2B5EF4-FFF2-40B4-BE49-F238E27FC236}">
                <a16:creationId xmlns:a16="http://schemas.microsoft.com/office/drawing/2014/main" id="{0EF37AB9-30F5-41E6-9478-F4DEF99FA9B7}"/>
              </a:ext>
            </a:extLst>
          </p:cNvPr>
          <p:cNvSpPr/>
          <p:nvPr/>
        </p:nvSpPr>
        <p:spPr bwMode="white">
          <a:xfrm flipV="1">
            <a:off x="817349" y="2096218"/>
            <a:ext cx="3636000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2428" y="2376615"/>
            <a:ext cx="1346718" cy="1346718"/>
          </a:xfrm>
        </p:spPr>
      </p:pic>
      <p:sp>
        <p:nvSpPr>
          <p:cNvPr id="8" name="Объект 8">
            <a:extLst>
              <a:ext uri="{FF2B5EF4-FFF2-40B4-BE49-F238E27FC236}">
                <a16:creationId xmlns:a16="http://schemas.microsoft.com/office/drawing/2014/main" id="{741D6D94-B2BB-401E-AACC-F5CA79C890E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473472" y="3796086"/>
            <a:ext cx="8756504" cy="1880814"/>
          </a:xfrm>
        </p:spPr>
        <p:txBody>
          <a:bodyPr rtlCol="0"/>
          <a:lstStyle/>
          <a:p>
            <a:pPr algn="just"/>
            <a:r>
              <a:rPr lang="ru-RU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Ассоциация производителей Омана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Некоммерческая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ассоциация, зарегистрированная в Министерстве социального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Омана,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которую входят промышленные инвесторы и промышленные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предприятия. Задачами Ассоциации является установление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связи между промышленниками Омана для достижения лучшей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интеграции, обсуждение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проблем, с которыми сталкиваются промышленники Омана, и изучение наилучших возможных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решений, взаимодействие с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государственными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органами для способствования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принятию решений, связанных с промышленным сектором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2428" y="3948486"/>
            <a:ext cx="1346718" cy="1346718"/>
          </a:xfrm>
        </p:spPr>
      </p:pic>
    </p:spTree>
    <p:extLst>
      <p:ext uri="{BB962C8B-B14F-4D97-AF65-F5344CB8AC3E}">
        <p14:creationId xmlns:p14="http://schemas.microsoft.com/office/powerpoint/2010/main" val="2351846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48"/>
    </mc:Choice>
    <mc:Fallback>
      <p:transition spd="slow" advTm="6648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45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452" y="3107857"/>
            <a:ext cx="3042995" cy="1156635"/>
          </a:xfrm>
          <a:solidFill>
            <a:schemeClr val="accent5">
              <a:lumMod val="50000"/>
              <a:alpha val="71000"/>
            </a:schemeClr>
          </a:solidFill>
        </p:spPr>
        <p:txBody>
          <a:bodyPr rtlCol="0"/>
          <a:lstStyle/>
          <a:p>
            <a:pPr algn="ctr" rtl="0"/>
            <a:r>
              <a:rPr lang="ru-RU" sz="8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юар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622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9"/>
    </mc:Choice>
    <mc:Fallback>
      <p:transition spd="slow" advTm="3119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5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объект 7" descr="Бежевый прямоугольник">
            <a:extLst>
              <a:ext uri="{FF2B5EF4-FFF2-40B4-BE49-F238E27FC236}">
                <a16:creationId xmlns:a16="http://schemas.microsoft.com/office/drawing/2014/main" id="{400AB11A-4D5E-4CDE-BB60-C8578F59C3E0}"/>
              </a:ext>
            </a:extLst>
          </p:cNvPr>
          <p:cNvSpPr/>
          <p:nvPr/>
        </p:nvSpPr>
        <p:spPr bwMode="white">
          <a:xfrm flipV="1">
            <a:off x="782245" y="1083649"/>
            <a:ext cx="10779907" cy="124555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46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57" y="704416"/>
            <a:ext cx="7506119" cy="503789"/>
          </a:xfrm>
        </p:spPr>
        <p:txBody>
          <a:bodyPr rtlCol="0"/>
          <a:lstStyle/>
          <a:p>
            <a:pPr rtl="0"/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юар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D1BEBF22-A40E-4194-AD9A-12E9E5AB001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90857" y="1268568"/>
            <a:ext cx="10771295" cy="5344671"/>
          </a:xfrm>
          <a:prstGeom prst="rect">
            <a:avLst/>
          </a:prstGeom>
        </p:spPr>
        <p:txBody>
          <a:bodyPr rtlCol="0"/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ВПП: </a:t>
            </a:r>
            <a:r>
              <a:rPr lang="ru-RU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351,4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 долл. 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Население: </a:t>
            </a:r>
            <a:r>
              <a:rPr lang="ru-RU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58,5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ЮАР — самая развитая в экономическом отношении страна Африки. Ведущие отрасли экономики ЮАР - финансовый сектор, недвижимость, обрабатывающая промышленность, оптовая и розничная торговля, гостиничный и ресторанный бизнес, транспорт и связь, горнодобывающая промышленность, сельское хозяйство, рыболовство и лесное хозяйство, строительство, энергетика, машиностроение, металлургия, телекоммуникации.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отрасль промышленности ЮАР — горнодобывающая промышленность. Добываются свыше 40 видов полезных ископаемых — медь, золото, уголь, марганцевые и железные руды и т. д., за исключением нефти, газа и бокситов. Важнейшей экспортной отраслью и источником доходов, помимо горнодобывающей отрасли, является чёрная металлургия, базирующаяся на местном сырье.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Автомобильная промышленность ЮАР начала развиваться и обрела сильные позиции ещё в середине-конце XX века.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XXI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веке производство автомобилей более чем удвоилось, почти достигнув двух третей миллиона в год в 2015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году.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годовому производству автомобилей страна занимает 22-е место в мире и первое в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Африке.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Автопром имеет 36 тыс. рабочих мест, даёт 7,5 % ВВП и 10 % экспорта страны.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Около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трети производства экспортируется, в том числе более половины в развитые страны (Японию, Австралию, Европу, США). Также производится и экспортируется много автомобильных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комплектующих.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Крупных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национальных автопроизводителей нет, сборку автомобилей в основном осуществляют иностранные компании BMW,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Toyota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Ford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Mazda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Volkswagen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Daimler-Chrysler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Nissan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Fiat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Hummer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Puma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Страна традиционно имеет серьёзные собственные технологии и производство автомобилей военного и полицейского назначения и бронетехники.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544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3"/>
    </mc:Choice>
    <mc:Fallback>
      <p:transition spd="slow" advTm="5113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-9525"/>
            <a:ext cx="12192001" cy="6858000"/>
          </a:xfrm>
          <a:prstGeom prst="rect">
            <a:avLst/>
          </a:prstGeom>
          <a:solidFill>
            <a:schemeClr val="accent5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205829"/>
            <a:ext cx="7560000" cy="360000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статьи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DDB908-45C5-4999-982F-0A82DA013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47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63200" y="2982492"/>
            <a:ext cx="1690669" cy="529776"/>
          </a:xfrm>
          <a:solidFill>
            <a:schemeClr val="accent5">
              <a:lumMod val="50000"/>
              <a:alpha val="70000"/>
            </a:schemeClr>
          </a:solidFill>
        </p:spPr>
        <p:txBody>
          <a:bodyPr rtlCol="0"/>
          <a:lstStyle/>
          <a:p>
            <a:r>
              <a:rPr lang="ru-RU" sz="1600" spc="-2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ДРАГОЦЕННЫЕ КАМНИ</a:t>
            </a:r>
            <a:endParaRPr lang="ru-RU" sz="1600" spc="-2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30E095F-965E-476E-B681-EE615BECB0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21272" y="2979986"/>
            <a:ext cx="1773903" cy="492318"/>
          </a:xfrm>
          <a:solidFill>
            <a:schemeClr val="accent5">
              <a:lumMod val="50000"/>
              <a:alpha val="69804"/>
            </a:schemeClr>
          </a:solidFill>
        </p:spPr>
        <p:txBody>
          <a:bodyPr rtlCol="0"/>
          <a:lstStyle/>
          <a:p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МИНЕРАЛЬНОЕ СЫРЬЕ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20803" y="3070849"/>
            <a:ext cx="1177362" cy="276862"/>
          </a:xfrm>
          <a:solidFill>
            <a:schemeClr val="accent5">
              <a:lumMod val="50000"/>
              <a:alpha val="70000"/>
            </a:schemeClr>
          </a:solidFill>
        </p:spPr>
        <p:txBody>
          <a:bodyPr rtlCol="0"/>
          <a:lstStyle/>
          <a:p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фрукты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13216" y="3006810"/>
            <a:ext cx="1951250" cy="505458"/>
          </a:xfrm>
          <a:solidFill>
            <a:schemeClr val="accent5">
              <a:lumMod val="50000"/>
              <a:alpha val="70000"/>
            </a:schemeClr>
          </a:solidFill>
        </p:spPr>
        <p:txBody>
          <a:bodyPr rtlCol="0"/>
          <a:lstStyle/>
          <a:p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БЛАГОРОДНЫЕ МЕТАЛЛЫ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22099" y="1634974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20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 txBox="1">
            <a:spLocks/>
          </p:cNvSpPr>
          <p:nvPr/>
        </p:nvSpPr>
        <p:spPr>
          <a:xfrm>
            <a:off x="734476" y="3714425"/>
            <a:ext cx="7560000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статьи импорта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72575" y="4126475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27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24720" y="5532510"/>
            <a:ext cx="1862633" cy="352300"/>
          </a:xfrm>
          <a:solidFill>
            <a:schemeClr val="accent5">
              <a:lumMod val="50000"/>
              <a:alpha val="70000"/>
            </a:schemeClr>
          </a:solidFill>
        </p:spPr>
        <p:txBody>
          <a:bodyPr rtlCol="0"/>
          <a:lstStyle/>
          <a:p>
            <a:r>
              <a:rPr lang="ru-RU" sz="1600" spc="-2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автозапчасти</a:t>
            </a:r>
            <a:endParaRPr lang="ru-RU" sz="1600" spc="-2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Текст 6">
            <a:extLst>
              <a:ext uri="{FF2B5EF4-FFF2-40B4-BE49-F238E27FC236}">
                <a16:creationId xmlns:a16="http://schemas.microsoft.com/office/drawing/2014/main" id="{030E095F-965E-476E-B681-EE615BECB0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82923" y="5490972"/>
            <a:ext cx="1050599" cy="342175"/>
          </a:xfrm>
          <a:solidFill>
            <a:schemeClr val="accent5">
              <a:lumMod val="50000"/>
              <a:alpha val="70000"/>
            </a:schemeClr>
          </a:solidFill>
        </p:spPr>
        <p:txBody>
          <a:bodyPr rtlCol="0"/>
          <a:lstStyle/>
          <a:p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НЕФТЬ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07741" y="5456408"/>
            <a:ext cx="1921623" cy="531198"/>
          </a:xfrm>
          <a:solidFill>
            <a:schemeClr val="accent5">
              <a:lumMod val="50000"/>
              <a:alpha val="70000"/>
            </a:schemeClr>
          </a:solidFill>
        </p:spPr>
        <p:txBody>
          <a:bodyPr rtlCol="0"/>
          <a:lstStyle/>
          <a:p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ТРАНСПОРТНЫЕ СРЕДСТВА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915265" y="5545150"/>
            <a:ext cx="1214160" cy="353714"/>
          </a:xfrm>
          <a:solidFill>
            <a:schemeClr val="accent5">
              <a:lumMod val="50000"/>
              <a:alpha val="69804"/>
            </a:schemeClr>
          </a:solidFill>
        </p:spPr>
        <p:txBody>
          <a:bodyPr rtlCol="0"/>
          <a:lstStyle/>
          <a:p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золото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Рисунок 35"/>
          <p:cNvPicPr>
            <a:picLocks noGrp="1" noChangeAspect="1"/>
          </p:cNvPicPr>
          <p:nvPr>
            <p:ph type="pic" sz="quarter" idx="25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4000" y="4340197"/>
            <a:ext cx="1009106" cy="1009106"/>
          </a:xfrm>
        </p:spPr>
      </p:pic>
      <p:pic>
        <p:nvPicPr>
          <p:cNvPr id="32" name="Рисунок 31"/>
          <p:cNvPicPr>
            <a:picLocks noGrp="1" noChangeAspect="1"/>
          </p:cNvPicPr>
          <p:nvPr>
            <p:ph type="pic" sz="quarter" idx="26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50050" y="1870075"/>
            <a:ext cx="1011974" cy="1011974"/>
          </a:xfrm>
        </p:spPr>
      </p:pic>
      <p:pic>
        <p:nvPicPr>
          <p:cNvPr id="18" name="Рисунок 17"/>
          <p:cNvPicPr>
            <a:picLocks noGrp="1" noChangeAspect="1"/>
          </p:cNvPicPr>
          <p:nvPr>
            <p:ph type="pic" sz="quarter" idx="24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6239" y="1870075"/>
            <a:ext cx="1023970" cy="1023970"/>
          </a:xfrm>
        </p:spPr>
      </p:pic>
      <p:pic>
        <p:nvPicPr>
          <p:cNvPr id="26" name="Рисунок 25"/>
          <p:cNvPicPr>
            <a:picLocks noGrp="1" noChangeAspect="1"/>
          </p:cNvPicPr>
          <p:nvPr>
            <p:ph type="pic" sz="quarter" idx="23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4000" y="1870904"/>
            <a:ext cx="1011137" cy="1011137"/>
          </a:xfrm>
        </p:spPr>
      </p:pic>
      <p:pic>
        <p:nvPicPr>
          <p:cNvPr id="37" name="Рисунок 36"/>
          <p:cNvPicPr>
            <a:picLocks noGrp="1" noChangeAspect="1"/>
          </p:cNvPicPr>
          <p:nvPr>
            <p:ph type="pic" sz="quarter" idx="25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14892" y="1879138"/>
            <a:ext cx="1014907" cy="1014907"/>
          </a:xfrm>
        </p:spPr>
      </p:pic>
      <p:pic>
        <p:nvPicPr>
          <p:cNvPr id="41" name="Рисунок 40"/>
          <p:cNvPicPr>
            <a:picLocks noGrp="1" noChangeAspect="1"/>
          </p:cNvPicPr>
          <p:nvPr>
            <p:ph type="pic" sz="quarter" idx="24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6239" y="4343885"/>
            <a:ext cx="1023970" cy="1023970"/>
          </a:xfrm>
        </p:spPr>
      </p:pic>
      <p:pic>
        <p:nvPicPr>
          <p:cNvPr id="43" name="Рисунок 42"/>
          <p:cNvPicPr>
            <a:picLocks noGrp="1" noChangeAspect="1"/>
          </p:cNvPicPr>
          <p:nvPr>
            <p:ph type="pic" sz="quarter" idx="23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50050" y="4348725"/>
            <a:ext cx="1019130" cy="1019130"/>
          </a:xfrm>
        </p:spPr>
      </p:pic>
      <p:pic>
        <p:nvPicPr>
          <p:cNvPr id="45" name="Рисунок 44"/>
          <p:cNvPicPr>
            <a:picLocks noGrp="1" noChangeAspect="1"/>
          </p:cNvPicPr>
          <p:nvPr>
            <p:ph type="pic" sz="quarter" idx="26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85764" y="4340197"/>
            <a:ext cx="1044035" cy="1044035"/>
          </a:xfrm>
        </p:spPr>
      </p:pic>
    </p:spTree>
    <p:extLst>
      <p:ext uri="{BB962C8B-B14F-4D97-AF65-F5344CB8AC3E}">
        <p14:creationId xmlns:p14="http://schemas.microsoft.com/office/powerpoint/2010/main" val="2101997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2"/>
    </mc:Choice>
    <mc:Fallback>
      <p:transition spd="slow" advTm="3272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CBC84C2-2B48-4B15-A420-8B5F2BDE23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8546" y="0"/>
            <a:ext cx="12177762" cy="688269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304997"/>
            <a:ext cx="7560000" cy="360000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ТОРГОВЫЕ ПАРТНЕРЫ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DDB908-45C5-4999-982F-0A82DA013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48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9039" y="3160399"/>
            <a:ext cx="10786725" cy="451713"/>
          </a:xfrm>
          <a:solidFill>
            <a:schemeClr val="accent5">
              <a:lumMod val="50000"/>
              <a:alpha val="70000"/>
            </a:schemeClr>
          </a:solidFill>
        </p:spPr>
        <p:txBody>
          <a:bodyPr rtlCol="0"/>
          <a:lstStyle/>
          <a:p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ОАЭ  -  КСА  - США  -  КИТАЙ  -  ЯПОНИЯ  -  ЮЖНАЯ КОРЕЯ  -  БРАЗИЛИЯ</a:t>
            </a:r>
            <a:endParaRPr lang="ru-RU" sz="20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22099" y="1714824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17" name="Рисунок 16"/>
          <p:cNvPicPr>
            <a:picLocks noGrp="1" noChangeAspect="1"/>
          </p:cNvPicPr>
          <p:nvPr>
            <p:ph type="pic" sz="quarter" idx="2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1591" y="1975239"/>
            <a:ext cx="1017933" cy="1017933"/>
          </a:xfrm>
        </p:spPr>
      </p:pic>
      <p:pic>
        <p:nvPicPr>
          <p:cNvPr id="20" name="Рисунок 19"/>
          <p:cNvPicPr>
            <a:picLocks noGrp="1" noChangeAspect="1"/>
          </p:cNvPicPr>
          <p:nvPr>
            <p:ph type="pic" sz="quarter" idx="25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02153" y="1992165"/>
            <a:ext cx="1018358" cy="1018358"/>
          </a:xfrm>
        </p:spPr>
      </p:pic>
      <p:pic>
        <p:nvPicPr>
          <p:cNvPr id="25" name="Рисунок 24"/>
          <p:cNvPicPr>
            <a:picLocks noGrp="1" noChangeAspect="1"/>
          </p:cNvPicPr>
          <p:nvPr>
            <p:ph type="pic" sz="quarter" idx="23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0884" y="4453029"/>
            <a:ext cx="970482" cy="970482"/>
          </a:xfrm>
        </p:spPr>
      </p:pic>
      <p:pic>
        <p:nvPicPr>
          <p:cNvPr id="32" name="Рисунок 31"/>
          <p:cNvPicPr>
            <a:picLocks noGrp="1" noChangeAspect="1"/>
          </p:cNvPicPr>
          <p:nvPr>
            <p:ph type="pic" sz="quarter" idx="24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5056" y="4446291"/>
            <a:ext cx="971355" cy="971356"/>
          </a:xfrm>
        </p:spPr>
      </p:pic>
      <p:sp>
        <p:nvSpPr>
          <p:cNvPr id="41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 txBox="1">
            <a:spLocks/>
          </p:cNvSpPr>
          <p:nvPr/>
        </p:nvSpPr>
        <p:spPr>
          <a:xfrm>
            <a:off x="750939" y="3831377"/>
            <a:ext cx="10308051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ЧЛЕНСТВО В МЕЖДУНАРОДНЫХ ОРГАНИЗАЦИЯХ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89039" y="4231679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43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62379" y="5525213"/>
            <a:ext cx="6593264" cy="415325"/>
          </a:xfrm>
          <a:solidFill>
            <a:schemeClr val="accent5">
              <a:lumMod val="50000"/>
              <a:alpha val="70000"/>
            </a:schemeClr>
          </a:solidFill>
        </p:spPr>
        <p:txBody>
          <a:bodyPr rtlCol="0"/>
          <a:lstStyle/>
          <a:p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ООН  - ВТО  - МВФ  -  КОМЕСА  - 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мбрр</a:t>
            </a:r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ИСО</a:t>
            </a:r>
            <a:endParaRPr lang="ru-RU" sz="20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Grp="1" noChangeAspect="1"/>
          </p:cNvPicPr>
          <p:nvPr>
            <p:ph type="pic" sz="quarter" idx="24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3315" y="1982650"/>
            <a:ext cx="1024671" cy="1024671"/>
          </a:xfrm>
        </p:spPr>
      </p:pic>
      <p:pic>
        <p:nvPicPr>
          <p:cNvPr id="23" name="Рисунок 22"/>
          <p:cNvPicPr>
            <a:picLocks noGrp="1" noChangeAspect="1"/>
          </p:cNvPicPr>
          <p:nvPr>
            <p:ph type="pic" sz="quarter" idx="26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96580" y="1965614"/>
            <a:ext cx="1028170" cy="1028170"/>
          </a:xfrm>
        </p:spPr>
      </p:pic>
      <p:pic>
        <p:nvPicPr>
          <p:cNvPr id="34" name="Рисунок 33"/>
          <p:cNvPicPr>
            <a:picLocks noGrp="1" noChangeAspect="1"/>
          </p:cNvPicPr>
          <p:nvPr>
            <p:ph type="pic" sz="quarter" idx="26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3551" y="4446291"/>
            <a:ext cx="968704" cy="968704"/>
          </a:xfrm>
        </p:spPr>
      </p:pic>
      <p:pic>
        <p:nvPicPr>
          <p:cNvPr id="12" name="Рисунок 11"/>
          <p:cNvPicPr>
            <a:picLocks noGrp="1" noChangeAspect="1"/>
          </p:cNvPicPr>
          <p:nvPr>
            <p:ph type="pic" sz="quarter" idx="26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1377" y="1977168"/>
            <a:ext cx="1040992" cy="1040992"/>
          </a:xfrm>
        </p:spPr>
      </p:pic>
      <p:pic>
        <p:nvPicPr>
          <p:cNvPr id="18" name="Рисунок 17"/>
          <p:cNvPicPr>
            <a:picLocks noGrp="1" noChangeAspect="1"/>
          </p:cNvPicPr>
          <p:nvPr>
            <p:ph type="pic" sz="quarter" idx="24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40405" y="1977472"/>
            <a:ext cx="1006075" cy="1006075"/>
          </a:xfrm>
        </p:spPr>
      </p:pic>
      <p:pic>
        <p:nvPicPr>
          <p:cNvPr id="24" name="Рисунок 23"/>
          <p:cNvPicPr>
            <a:picLocks noGrp="1" noChangeAspect="1"/>
          </p:cNvPicPr>
          <p:nvPr>
            <p:ph type="pic" sz="quarter" idx="24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50704" y="1959514"/>
            <a:ext cx="1008286" cy="1008286"/>
          </a:xfrm>
        </p:spPr>
      </p:pic>
      <p:pic>
        <p:nvPicPr>
          <p:cNvPr id="6" name="Рисунок 5"/>
          <p:cNvPicPr>
            <a:picLocks noGrp="1" noChangeAspect="1"/>
          </p:cNvPicPr>
          <p:nvPr>
            <p:ph type="pic" sz="quarter" idx="25"/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57825" y="4453029"/>
            <a:ext cx="957262" cy="957263"/>
          </a:xfrm>
        </p:spPr>
      </p:pic>
      <p:pic>
        <p:nvPicPr>
          <p:cNvPr id="10" name="Рисунок 9"/>
          <p:cNvPicPr>
            <a:picLocks noGrp="1" noChangeAspect="1"/>
          </p:cNvPicPr>
          <p:nvPr>
            <p:ph type="pic" sz="quarter" idx="24"/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69395" y="4453029"/>
            <a:ext cx="965446" cy="965446"/>
          </a:xfrm>
        </p:spPr>
      </p:pic>
      <p:pic>
        <p:nvPicPr>
          <p:cNvPr id="11" name="Рисунок 10"/>
          <p:cNvPicPr>
            <a:picLocks noGrp="1" noChangeAspect="1"/>
          </p:cNvPicPr>
          <p:nvPr>
            <p:ph type="pic" sz="quarter" idx="26"/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11981" y="4453029"/>
            <a:ext cx="961966" cy="961966"/>
          </a:xfrm>
        </p:spPr>
      </p:pic>
    </p:spTree>
    <p:extLst>
      <p:ext uri="{BB962C8B-B14F-4D97-AF65-F5344CB8AC3E}">
        <p14:creationId xmlns:p14="http://schemas.microsoft.com/office/powerpoint/2010/main" val="2263716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2"/>
    </mc:Choice>
    <mc:Fallback>
      <p:transition spd="slow" advTm="3072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5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объект 7" descr="Бежевый прямоугольник">
            <a:extLst>
              <a:ext uri="{FF2B5EF4-FFF2-40B4-BE49-F238E27FC236}">
                <a16:creationId xmlns:a16="http://schemas.microsoft.com/office/drawing/2014/main" id="{400AB11A-4D5E-4CDE-BB60-C8578F59C3E0}"/>
              </a:ext>
            </a:extLst>
          </p:cNvPr>
          <p:cNvSpPr/>
          <p:nvPr/>
        </p:nvSpPr>
        <p:spPr bwMode="white">
          <a:xfrm flipV="1">
            <a:off x="782245" y="997925"/>
            <a:ext cx="10771296" cy="7840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49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57" y="723466"/>
            <a:ext cx="9985390" cy="274459"/>
          </a:xfrm>
        </p:spPr>
        <p:txBody>
          <a:bodyPr rtlCol="0"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СТРАТЕГИИ РАЗВИТИЯ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 </a:t>
            </a:r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D1BEBF22-A40E-4194-AD9A-12E9E5AB001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82245" y="1164863"/>
            <a:ext cx="10771295" cy="5528350"/>
          </a:xfrm>
          <a:prstGeom prst="rect">
            <a:avLst/>
          </a:prstGeom>
        </p:spPr>
        <p:txBody>
          <a:bodyPr rtlCol="0"/>
          <a:lstStyle/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развитию экономики ЮАР занимает лидирующее положение среди всех стран Африки. На ее долю приходится около 28% ВВП, 40% промышленной и 30% сельскохозяйственной продукции всего континента. Экономика ЮАР находится в состоянии устойчивого роста и по объему ВВП занимает 17-е место в мире. Такой успех обусловлен наличием богатейшей сырьевой базы, широкого спектра добываемых земельных ресурсов, обширной передовой технологической базы и рынка довольно дешевой квалифицированной и неквалифицированной рабочей силы. Также двигателем экономического подъема страны является грамотная экономическая политика, которая вкупе с проведением структурных реформ помогла стране добиться ускорения темпов экономического роста при замедлении темпов роста инфляции, укреплении государственной финансовой системы и роста внешнеэкономического влияния.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прекращения разрушающей политики апартеида (при расистском режиме в начале 80-х начался спад в экономике ЮАР) и благодаря проведению экономических реформ программы GEAR, экономическая ситуация с конца 1996 года в ЮАР характеризуется постоянно увеличивающимся ростом ВВП, низкими темпами инфляции, стабильным валютным курсом, тенденцией к улучшению бюджетных показателей всех уровней. Благоприятная конъюнктура внутренних рынков и увеличивающийся объем инвестиций явились факторами, стимулирующими экономический рост и стабильность экономики ЮАР.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стране царит благоприятный финансовый и инвестиционный климат, отличающийся четкостью и надежностью банковского и страхового обслуживания. Привлечение инвесторов поддерживается законодательно. Заинтересованность в прямых инвестициях заставляет правительство Южной Африки разрешать перспективным иностранным инвесторам создавать предприятия, принадлежащие им на 100%, обеспечивать инвесторам выход их продукции на рынки африканских стран и стран бассейна Индийского океана, предоставлять относительно дешевую электроэнергию, открывать свободный доступ к природным ресурсам. В стране созданы одинаковые правовые условия для иностранных и местных инвесторов без ограничений по контролю над ценами, размеру капитала предприятий, вывозу прибыли и дивидендов и пр. </a:t>
            </a:r>
          </a:p>
          <a:p>
            <a:pPr marL="0" indent="0" algn="just"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915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24"/>
    </mc:Choice>
    <mc:Fallback>
      <p:transition spd="slow" advTm="502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Рисунок 103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792" y="226698"/>
            <a:ext cx="11832000" cy="6513922"/>
          </a:xfrm>
        </p:spPr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CBC84C2-2B48-4B15-A420-8B5F2BDE23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88792" y="158262"/>
            <a:ext cx="11849585" cy="6582358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958179"/>
            <a:ext cx="7560000" cy="360000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статьи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DDB908-45C5-4999-982F-0A82DA013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5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51732" y="2853506"/>
            <a:ext cx="1940843" cy="682625"/>
          </a:xfrm>
          <a:solidFill>
            <a:schemeClr val="tx2">
              <a:alpha val="80000"/>
            </a:schemeClr>
          </a:solidFill>
        </p:spPr>
        <p:txBody>
          <a:bodyPr rtlCol="0"/>
          <a:lstStyle/>
          <a:p>
            <a:r>
              <a:rPr lang="ru-RU" sz="16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сжиженный               природный газ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30E095F-965E-476E-B681-EE615BECB0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78546" y="2892408"/>
            <a:ext cx="2253750" cy="627610"/>
          </a:xfrm>
          <a:solidFill>
            <a:schemeClr val="tx2">
              <a:alpha val="90000"/>
            </a:scheme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нефтепродукты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61884" y="2930249"/>
            <a:ext cx="1815851" cy="502351"/>
          </a:xfrm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алюминий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84662" y="2901614"/>
            <a:ext cx="1854476" cy="550697"/>
          </a:xfrm>
          <a:solidFill>
            <a:schemeClr val="tx2">
              <a:alpha val="90000"/>
            </a:scheme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азотные удобрения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22099" y="1387324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106" name="Рисунок 105"/>
          <p:cNvPicPr>
            <a:picLocks noGrp="1" noChangeAspect="1"/>
          </p:cNvPicPr>
          <p:nvPr>
            <p:ph type="pic" sz="quarter" idx="2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1383" y="1674596"/>
            <a:ext cx="1012261" cy="1012261"/>
          </a:xfrm>
        </p:spPr>
      </p:pic>
      <p:pic>
        <p:nvPicPr>
          <p:cNvPr id="108" name="Рисунок 107"/>
          <p:cNvPicPr>
            <a:picLocks noGrp="1" noChangeAspect="1"/>
          </p:cNvPicPr>
          <p:nvPr>
            <p:ph type="pic" sz="quarter" idx="24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3818" y="1684121"/>
            <a:ext cx="1012261" cy="1012261"/>
          </a:xfrm>
        </p:spPr>
      </p:pic>
      <p:pic>
        <p:nvPicPr>
          <p:cNvPr id="110" name="Рисунок 109"/>
          <p:cNvPicPr>
            <a:picLocks noGrp="1" noChangeAspect="1"/>
          </p:cNvPicPr>
          <p:nvPr>
            <p:ph type="pic" sz="quarter" idx="25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5953" y="1664995"/>
            <a:ext cx="1023803" cy="1012338"/>
          </a:xfrm>
        </p:spPr>
      </p:pic>
      <p:pic>
        <p:nvPicPr>
          <p:cNvPr id="112" name="Рисунок 111"/>
          <p:cNvPicPr>
            <a:picLocks noGrp="1" noChangeAspect="1"/>
          </p:cNvPicPr>
          <p:nvPr>
            <p:ph type="pic" sz="quarter" idx="26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05856" y="1664995"/>
            <a:ext cx="1012337" cy="1012337"/>
          </a:xfrm>
        </p:spPr>
      </p:pic>
      <p:pic>
        <p:nvPicPr>
          <p:cNvPr id="15" name="Рисунок 14"/>
          <p:cNvPicPr>
            <a:picLocks noGrp="1" noChangeAspect="1"/>
          </p:cNvPicPr>
          <p:nvPr>
            <p:ph type="pic" sz="quarter" idx="24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5718" y="4517211"/>
            <a:ext cx="978509" cy="978509"/>
          </a:xfrm>
        </p:spPr>
      </p:pic>
      <p:pic>
        <p:nvPicPr>
          <p:cNvPr id="16" name="Рисунок 15"/>
          <p:cNvPicPr>
            <a:picLocks noGrp="1" noChangeAspect="1"/>
          </p:cNvPicPr>
          <p:nvPr>
            <p:ph type="pic" sz="quarter" idx="23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4120" y="4522668"/>
            <a:ext cx="963528" cy="963528"/>
          </a:xfrm>
        </p:spPr>
      </p:pic>
      <p:pic>
        <p:nvPicPr>
          <p:cNvPr id="18" name="Рисунок 17"/>
          <p:cNvPicPr>
            <a:picLocks noGrp="1" noChangeAspect="1"/>
          </p:cNvPicPr>
          <p:nvPr>
            <p:ph type="pic" sz="quarter" idx="26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28508" y="4447196"/>
            <a:ext cx="972500" cy="972500"/>
          </a:xfrm>
        </p:spPr>
      </p:pic>
      <p:sp>
        <p:nvSpPr>
          <p:cNvPr id="20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 txBox="1">
            <a:spLocks/>
          </p:cNvSpPr>
          <p:nvPr/>
        </p:nvSpPr>
        <p:spPr>
          <a:xfrm>
            <a:off x="734476" y="3790625"/>
            <a:ext cx="7560000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статьи импорта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72575" y="4202675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27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51733" y="5725136"/>
            <a:ext cx="2128301" cy="404703"/>
          </a:xfrm>
        </p:spPr>
        <p:txBody>
          <a:bodyPr rtlCol="0"/>
          <a:lstStyle/>
          <a:p>
            <a:r>
              <a:rPr lang="ru-RU" sz="16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</a:t>
            </a:r>
            <a:endParaRPr lang="ru-RU" sz="16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Текст 6">
            <a:extLst>
              <a:ext uri="{FF2B5EF4-FFF2-40B4-BE49-F238E27FC236}">
                <a16:creationId xmlns:a16="http://schemas.microsoft.com/office/drawing/2014/main" id="{030E095F-965E-476E-B681-EE615BECB0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90113" y="5623208"/>
            <a:ext cx="2554834" cy="627608"/>
          </a:xfrm>
        </p:spPr>
        <p:txBody>
          <a:bodyPr rtlCol="0"/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транспортные средства</a:t>
            </a:r>
          </a:p>
        </p:txBody>
      </p:sp>
      <p:sp>
        <p:nvSpPr>
          <p:cNvPr id="29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61884" y="5599762"/>
            <a:ext cx="1872747" cy="681989"/>
          </a:xfrm>
        </p:spPr>
        <p:txBody>
          <a:bodyPr rtlCol="0"/>
          <a:lstStyle/>
          <a:p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продукция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52976" y="5758876"/>
            <a:ext cx="2553055" cy="413964"/>
          </a:xfrm>
        </p:spPr>
        <p:txBody>
          <a:bodyPr rtlCol="0"/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продовольствие</a:t>
            </a: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25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94827" y="4461741"/>
            <a:ext cx="1014929" cy="1014929"/>
          </a:xfrm>
        </p:spPr>
      </p:pic>
    </p:spTree>
    <p:extLst>
      <p:ext uri="{BB962C8B-B14F-4D97-AF65-F5344CB8AC3E}">
        <p14:creationId xmlns:p14="http://schemas.microsoft.com/office/powerpoint/2010/main" val="3697691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1"/>
    </mc:Choice>
    <mc:Fallback>
      <p:transition spd="slow" advTm="2441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89FBC09-5A84-45A9-B63B-5DEAA4BE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373277"/>
            <a:ext cx="7560000" cy="370166"/>
          </a:xfrm>
        </p:spPr>
        <p:txBody>
          <a:bodyPr rtlCol="0"/>
          <a:lstStyle/>
          <a:p>
            <a:pPr rt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СТРУКТУРЫ ДЛЯ ПАРТНЕРСТВА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3927B38-2109-4A32-9B61-7046301BA0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50</a:t>
            </a:fld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741D6D94-B2BB-401E-AACC-F5CA79C890E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159147" y="2060313"/>
            <a:ext cx="9398593" cy="1353645"/>
          </a:xfrm>
        </p:spPr>
        <p:txBody>
          <a:bodyPr rtlCol="0"/>
          <a:lstStyle/>
          <a:p>
            <a:pPr algn="just"/>
            <a:r>
              <a:rPr lang="ru-RU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Торгово-промышленная </a:t>
            </a:r>
            <a:r>
              <a:rPr lang="ru-RU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палата </a:t>
            </a:r>
            <a:r>
              <a:rPr lang="ru-RU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Южно-Африканской Республики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коллективные интересы, внутренние и внешние, южноафриканских предприятий.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Палаты входят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около 20 000 малых, средних и крупных предприятий по всей стране и во всех секторах экономики. Крупные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 являются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прямыми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членами, а малые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средние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членами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50 местных и региональных палат и 15 национальных ассоциаций.</a:t>
            </a:r>
          </a:p>
        </p:txBody>
      </p:sp>
      <p:sp>
        <p:nvSpPr>
          <p:cNvPr id="11" name="объект 7" descr="Бежевый прямоугольник">
            <a:extLst>
              <a:ext uri="{FF2B5EF4-FFF2-40B4-BE49-F238E27FC236}">
                <a16:creationId xmlns:a16="http://schemas.microsoft.com/office/drawing/2014/main" id="{0EF37AB9-30F5-41E6-9478-F4DEF99FA9B7}"/>
              </a:ext>
            </a:extLst>
          </p:cNvPr>
          <p:cNvSpPr/>
          <p:nvPr/>
        </p:nvSpPr>
        <p:spPr bwMode="white">
          <a:xfrm flipV="1">
            <a:off x="722099" y="1775484"/>
            <a:ext cx="3636000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000" y="2060313"/>
            <a:ext cx="1212953" cy="1212953"/>
          </a:xfrm>
        </p:spPr>
      </p:pic>
      <p:sp>
        <p:nvSpPr>
          <p:cNvPr id="7" name="Объект 8">
            <a:extLst>
              <a:ext uri="{FF2B5EF4-FFF2-40B4-BE49-F238E27FC236}">
                <a16:creationId xmlns:a16="http://schemas.microsoft.com/office/drawing/2014/main" id="{741D6D94-B2BB-401E-AACC-F5CA79C890E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177171" y="3533792"/>
            <a:ext cx="9398593" cy="2476484"/>
          </a:xfrm>
        </p:spPr>
        <p:txBody>
          <a:bodyPr rtlCol="0"/>
          <a:lstStyle/>
          <a:p>
            <a:pPr algn="just"/>
            <a:r>
              <a:rPr lang="ru-RU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африканская федеративная торговая </a:t>
            </a:r>
            <a:r>
              <a:rPr lang="ru-RU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палата (</a:t>
            </a:r>
            <a:r>
              <a:rPr lang="ru-RU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NAFCOC</a:t>
            </a:r>
            <a:r>
              <a:rPr lang="ru-RU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Создана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1964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и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одной из старейших и крупнейших бизнес-палат в Южной Африке с представительствами во всех 9 провинциях, всех регионах и местных муниципалитетах.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палаты была направлена на улучшение положения деловых людей негроидной расы во время апартеида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оказалась вовлеченной в политику того времени и оказала поддержку Африканскому национальному конгрессу, который в конечном итоге стал правящей партией Южной Африки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NAFCOC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внес значительный вклад в закон о расширении экономических прав и возможностей чернокожих и по сей день продолжает активно выступать за благополучие малого бизнеса в Южной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Африке, стремится развивать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продвигать экономический рост среди существующих и новых предприятий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быть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ведущим голосом бизнеса в Южной Африке.</a:t>
            </a: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000" y="4091295"/>
            <a:ext cx="1212953" cy="1212953"/>
          </a:xfrm>
        </p:spPr>
      </p:pic>
    </p:spTree>
    <p:extLst>
      <p:ext uri="{BB962C8B-B14F-4D97-AF65-F5344CB8AC3E}">
        <p14:creationId xmlns:p14="http://schemas.microsoft.com/office/powerpoint/2010/main" val="2084796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52"/>
    </mc:Choice>
    <mc:Fallback>
      <p:transition spd="slow" advTm="6152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51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590" y="2984032"/>
            <a:ext cx="5798820" cy="1156635"/>
          </a:xfrm>
          <a:solidFill>
            <a:schemeClr val="tx2">
              <a:alpha val="71000"/>
            </a:schemeClr>
          </a:solidFill>
        </p:spPr>
        <p:txBody>
          <a:bodyPr rtlCol="0"/>
          <a:lstStyle/>
          <a:p>
            <a:pPr algn="ctr" rtl="0"/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НИГЕРИЯ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112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3"/>
    </mc:Choice>
    <mc:Fallback>
      <p:transition spd="slow" advTm="2543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объект 7" descr="Бежевый прямоугольник">
            <a:extLst>
              <a:ext uri="{FF2B5EF4-FFF2-40B4-BE49-F238E27FC236}">
                <a16:creationId xmlns:a16="http://schemas.microsoft.com/office/drawing/2014/main" id="{400AB11A-4D5E-4CDE-BB60-C8578F59C3E0}"/>
              </a:ext>
            </a:extLst>
          </p:cNvPr>
          <p:cNvSpPr/>
          <p:nvPr/>
        </p:nvSpPr>
        <p:spPr bwMode="white">
          <a:xfrm flipV="1">
            <a:off x="782245" y="1093174"/>
            <a:ext cx="10779907" cy="105505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52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57" y="694891"/>
            <a:ext cx="1960889" cy="503789"/>
          </a:xfrm>
        </p:spPr>
        <p:txBody>
          <a:bodyPr rtlCol="0"/>
          <a:lstStyle/>
          <a:p>
            <a:pPr rtl="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НИГЕРИЯ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D1BEBF22-A40E-4194-AD9A-12E9E5AB001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90857" y="1354858"/>
            <a:ext cx="10771295" cy="5112617"/>
          </a:xfrm>
          <a:prstGeom prst="rect">
            <a:avLst/>
          </a:prstGeom>
        </p:spPr>
        <p:txBody>
          <a:bodyPr rtlCol="0"/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ВПП: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448,1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 долл. 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Население: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Нигерия на сегодняшний день является крупнейшей экономикой на Африканском континенте по объему ВВП в абсолютном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выражении,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крупнейшей страной по населению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богатейших по природным ресурсам государством африканского континента.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Нигерия также крупнейший производитель нефти в Африке (около 2 миллиона баррелей в сутки) и входит в пятерку ведущих мировых экспортеров сжиженного природного газа, что позволяет ей удерживать ежегодный прирост ВВП в среднем на уровне 7%. В Экономическом сообществе западноафриканских государств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Нигерия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занимает достаточно высокое положение и является движущей силой региональной интеграции в Африке. Также страна наращивает торговлю со странами БРИКС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сектора экономики страны поделены следующим образом: 28,7% ВВП сформировал промышленный сектор, 15,7% — сельское хозяйство, 55,6% — сфера услуг. </a:t>
            </a:r>
            <a:endParaRPr lang="ru-RU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Топливно-энергетический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выступает лидером нигерийской экономики. На сегодняшний день более 80% государственного бюджета формируется за счет нефтегазодобывающего сектора. В связи с чем конъюнктура нигерийского рынка сильно подвержена колебаниям цен на мировом рынке нефти. По сути, нефть и газ является практически единственным источником предложения в нигерийской экономике, в то время как по причине практического отсутствия внутреннего производства и низкой конкурентоспособности собственной продукции все остальные порождают только спрос.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598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2"/>
    </mc:Choice>
    <mc:Fallback>
      <p:transition spd="slow" advTm="5312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CBC84C2-2B48-4B15-A420-8B5F2BDE23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62415" y="110673"/>
            <a:ext cx="11849585" cy="6582358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101054"/>
            <a:ext cx="7560000" cy="360000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статьи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DDB908-45C5-4999-982F-0A82DA013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53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3624" y="2909181"/>
            <a:ext cx="1313807" cy="487855"/>
          </a:xfrm>
          <a:solidFill>
            <a:schemeClr val="tx2">
              <a:alpha val="80000"/>
            </a:schemeClr>
          </a:solidFill>
        </p:spPr>
        <p:txBody>
          <a:bodyPr rtlCol="0"/>
          <a:lstStyle/>
          <a:p>
            <a:r>
              <a:rPr lang="ru-RU" sz="16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Нефтяной газ</a:t>
            </a:r>
            <a:endParaRPr lang="ru-RU" sz="16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30E095F-965E-476E-B681-EE615BECB0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89471" y="2909181"/>
            <a:ext cx="1649389" cy="358561"/>
          </a:xfrm>
          <a:solidFill>
            <a:schemeClr val="tx2">
              <a:alpha val="90000"/>
            </a:scheme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Сырая нефть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22874" y="2779363"/>
            <a:ext cx="1862069" cy="721595"/>
          </a:xfrm>
        </p:spPr>
        <p:txBody>
          <a:bodyPr rtlCol="0"/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Суда, предназначенные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слом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73384" y="2932913"/>
            <a:ext cx="1709449" cy="504535"/>
          </a:xfrm>
          <a:solidFill>
            <a:schemeClr val="tx2">
              <a:alpha val="90000"/>
            </a:schemeClr>
          </a:solidFill>
        </p:spPr>
        <p:txBody>
          <a:bodyPr rtlCol="0"/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Металлические трубы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22099" y="1530199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108" name="Рисунок 107"/>
          <p:cNvPicPr>
            <a:picLocks noGrp="1" noChangeAspect="1"/>
          </p:cNvPicPr>
          <p:nvPr>
            <p:ph type="pic" sz="quarter" idx="24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4575" y="1721775"/>
            <a:ext cx="1012261" cy="1012261"/>
          </a:xfrm>
        </p:spPr>
      </p:pic>
      <p:sp>
        <p:nvSpPr>
          <p:cNvPr id="20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 txBox="1">
            <a:spLocks/>
          </p:cNvSpPr>
          <p:nvPr/>
        </p:nvSpPr>
        <p:spPr>
          <a:xfrm>
            <a:off x="734476" y="3552585"/>
            <a:ext cx="7560000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статьи импорта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72575" y="3964635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27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5042" y="5290668"/>
            <a:ext cx="1860202" cy="516155"/>
          </a:xfrm>
        </p:spPr>
        <p:txBody>
          <a:bodyPr rtlCol="0"/>
          <a:lstStyle/>
          <a:p>
            <a:r>
              <a:rPr lang="ru-RU" sz="14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Рафинированная нефть</a:t>
            </a:r>
            <a:endParaRPr lang="ru-RU" sz="14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Текст 6">
            <a:extLst>
              <a:ext uri="{FF2B5EF4-FFF2-40B4-BE49-F238E27FC236}">
                <a16:creationId xmlns:a16="http://schemas.microsoft.com/office/drawing/2014/main" id="{030E095F-965E-476E-B681-EE615BECB0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15639" y="5339285"/>
            <a:ext cx="1649021" cy="456409"/>
          </a:xfrm>
        </p:spPr>
        <p:txBody>
          <a:bodyPr rtlCol="0"/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73384" y="5290135"/>
            <a:ext cx="1800448" cy="550456"/>
          </a:xfrm>
        </p:spPr>
        <p:txBody>
          <a:bodyPr rtlCol="0"/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Лабораторная посуда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33135" y="5360508"/>
            <a:ext cx="1441546" cy="413964"/>
          </a:xfrm>
        </p:spPr>
        <p:txBody>
          <a:bodyPr rtlCol="0"/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пшеница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68708" y="2864138"/>
            <a:ext cx="1485548" cy="573310"/>
          </a:xfrm>
        </p:spPr>
        <p:txBody>
          <a:bodyPr rtlCol="0"/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Какао-бобы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/>
          <p:cNvPicPr>
            <a:picLocks noGrp="1" noChangeAspect="1"/>
          </p:cNvPicPr>
          <p:nvPr>
            <p:ph type="pic" sz="quarter" idx="25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7187" y="4160719"/>
            <a:ext cx="1025047" cy="1025047"/>
          </a:xfrm>
        </p:spPr>
      </p:pic>
      <p:sp>
        <p:nvSpPr>
          <p:cNvPr id="42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15270" y="5360508"/>
            <a:ext cx="1792423" cy="413964"/>
          </a:xfrm>
        </p:spPr>
        <p:txBody>
          <a:bodyPr rtlCol="0"/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Лекарственные препараты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Grp="1" noChangeAspect="1"/>
          </p:cNvPicPr>
          <p:nvPr>
            <p:ph type="pic" sz="quarter" idx="23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9031" y="1732359"/>
            <a:ext cx="1012337" cy="1012337"/>
          </a:xfrm>
        </p:spPr>
      </p:pic>
      <p:pic>
        <p:nvPicPr>
          <p:cNvPr id="17" name="Рисунок 16"/>
          <p:cNvPicPr>
            <a:picLocks noGrp="1" noChangeAspect="1"/>
          </p:cNvPicPr>
          <p:nvPr>
            <p:ph type="pic" sz="quarter" idx="25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25156" y="1730284"/>
            <a:ext cx="1016846" cy="1016846"/>
          </a:xfrm>
        </p:spPr>
      </p:pic>
      <p:pic>
        <p:nvPicPr>
          <p:cNvPr id="31" name="Рисунок 30"/>
          <p:cNvPicPr>
            <a:picLocks noGrp="1" noChangeAspect="1"/>
          </p:cNvPicPr>
          <p:nvPr>
            <p:ph type="pic" sz="quarter" idx="26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45673" y="1772614"/>
            <a:ext cx="976097" cy="976097"/>
          </a:xfrm>
        </p:spPr>
      </p:pic>
      <p:pic>
        <p:nvPicPr>
          <p:cNvPr id="35" name="Рисунок 34"/>
          <p:cNvPicPr>
            <a:picLocks noGrp="1" noChangeAspect="1"/>
          </p:cNvPicPr>
          <p:nvPr>
            <p:ph type="pic" sz="quarter" idx="26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25441" y="1772614"/>
            <a:ext cx="972082" cy="972082"/>
          </a:xfrm>
        </p:spPr>
      </p:pic>
      <p:pic>
        <p:nvPicPr>
          <p:cNvPr id="43" name="Рисунок 42"/>
          <p:cNvPicPr>
            <a:picLocks noGrp="1" noChangeAspect="1"/>
          </p:cNvPicPr>
          <p:nvPr>
            <p:ph type="pic" sz="quarter" idx="24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9013" y="4139929"/>
            <a:ext cx="1012261" cy="1012261"/>
          </a:xfrm>
        </p:spPr>
      </p:pic>
      <p:pic>
        <p:nvPicPr>
          <p:cNvPr id="39" name="Рисунок 38"/>
          <p:cNvPicPr>
            <a:picLocks noGrp="1" noChangeAspect="1"/>
          </p:cNvPicPr>
          <p:nvPr>
            <p:ph type="pic" sz="quarter" idx="26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25156" y="4127143"/>
            <a:ext cx="1025047" cy="1025047"/>
          </a:xfrm>
        </p:spPr>
      </p:pic>
      <p:pic>
        <p:nvPicPr>
          <p:cNvPr id="44" name="Рисунок 43"/>
          <p:cNvPicPr>
            <a:picLocks noGrp="1" noChangeAspect="1"/>
          </p:cNvPicPr>
          <p:nvPr>
            <p:ph type="pic" sz="quarter" idx="24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45673" y="4147845"/>
            <a:ext cx="976097" cy="976097"/>
          </a:xfrm>
        </p:spPr>
      </p:pic>
      <p:pic>
        <p:nvPicPr>
          <p:cNvPr id="46" name="Рисунок 45"/>
          <p:cNvPicPr>
            <a:picLocks noGrp="1" noChangeAspect="1"/>
          </p:cNvPicPr>
          <p:nvPr>
            <p:ph type="pic" sz="quarter" idx="25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17240" y="4127143"/>
            <a:ext cx="996799" cy="996799"/>
          </a:xfrm>
        </p:spPr>
      </p:pic>
    </p:spTree>
    <p:extLst>
      <p:ext uri="{BB962C8B-B14F-4D97-AF65-F5344CB8AC3E}">
        <p14:creationId xmlns:p14="http://schemas.microsoft.com/office/powerpoint/2010/main" val="4107563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4"/>
    </mc:Choice>
    <mc:Fallback>
      <p:transition spd="slow" advTm="3264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CBC84C2-2B48-4B15-A420-8B5F2BDE23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94532" y="179109"/>
            <a:ext cx="11832000" cy="6513922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190697"/>
            <a:ext cx="7560000" cy="279469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ТОРГОВЫЕ ПАРТНЕРЫ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DDB908-45C5-4999-982F-0A82DA013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54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2099" y="2907281"/>
            <a:ext cx="10776867" cy="451713"/>
          </a:xfrm>
        </p:spPr>
        <p:txBody>
          <a:bodyPr rtlCol="0"/>
          <a:lstStyle/>
          <a:p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КИТАЙ  -  ИНДИЯ  -  ИСПАНИЯ  -  США  -  НИДЕРЛАНДЫ  -  ФРАНЦИЯ  -  БЕЛЬГИЯ</a:t>
            </a:r>
            <a:endParaRPr lang="ru-RU" sz="20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22099" y="1571949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17" name="Рисунок 16"/>
          <p:cNvPicPr>
            <a:picLocks noGrp="1" noChangeAspect="1"/>
          </p:cNvPicPr>
          <p:nvPr>
            <p:ph type="pic" sz="quarter" idx="2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3481" y="1779624"/>
            <a:ext cx="1017933" cy="1017933"/>
          </a:xfrm>
        </p:spPr>
      </p:pic>
      <p:pic>
        <p:nvPicPr>
          <p:cNvPr id="20" name="Рисунок 19"/>
          <p:cNvPicPr>
            <a:picLocks noGrp="1" noChangeAspect="1"/>
          </p:cNvPicPr>
          <p:nvPr>
            <p:ph type="pic" sz="quarter" idx="25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55109" y="1767890"/>
            <a:ext cx="1018358" cy="1018358"/>
          </a:xfrm>
        </p:spPr>
      </p:pic>
      <p:pic>
        <p:nvPicPr>
          <p:cNvPr id="25" name="Рисунок 24"/>
          <p:cNvPicPr>
            <a:picLocks noGrp="1" noChangeAspect="1"/>
          </p:cNvPicPr>
          <p:nvPr>
            <p:ph type="pic" sz="quarter" idx="23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1377" y="4223429"/>
            <a:ext cx="970482" cy="970482"/>
          </a:xfrm>
        </p:spPr>
      </p:pic>
      <p:pic>
        <p:nvPicPr>
          <p:cNvPr id="32" name="Рисунок 31"/>
          <p:cNvPicPr>
            <a:picLocks noGrp="1" noChangeAspect="1"/>
          </p:cNvPicPr>
          <p:nvPr>
            <p:ph type="pic" sz="quarter" idx="24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32900" y="4222183"/>
            <a:ext cx="971355" cy="971356"/>
          </a:xfrm>
        </p:spPr>
      </p:pic>
      <p:pic>
        <p:nvPicPr>
          <p:cNvPr id="33" name="Рисунок 32"/>
          <p:cNvPicPr>
            <a:picLocks noGrp="1" noChangeAspect="1"/>
          </p:cNvPicPr>
          <p:nvPr>
            <p:ph type="pic" sz="quarter" idx="26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07121" y="4222182"/>
            <a:ext cx="968283" cy="968283"/>
          </a:xfrm>
        </p:spPr>
      </p:pic>
      <p:sp>
        <p:nvSpPr>
          <p:cNvPr id="41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 txBox="1">
            <a:spLocks/>
          </p:cNvSpPr>
          <p:nvPr/>
        </p:nvSpPr>
        <p:spPr>
          <a:xfrm>
            <a:off x="750939" y="3639877"/>
            <a:ext cx="10308051" cy="3129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ЧЛЕНСТВО В МЕЖДУНАРОДНЫХ ОРГАНИЗАЦИЯХ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89039" y="4030654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43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4268" y="5312966"/>
            <a:ext cx="10776867" cy="415325"/>
          </a:xfrm>
        </p:spPr>
        <p:txBody>
          <a:bodyPr rtlCol="0"/>
          <a:lstStyle/>
          <a:p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ООН  - 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эковас</a:t>
            </a:r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ВТО  - 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мвф</a:t>
            </a:r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мбрр</a:t>
            </a:r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опек</a:t>
            </a:r>
            <a:endParaRPr lang="ru-RU" sz="20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26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02569" y="1767890"/>
            <a:ext cx="1019158" cy="1017493"/>
          </a:xfrm>
        </p:spPr>
      </p:pic>
      <p:pic>
        <p:nvPicPr>
          <p:cNvPr id="10" name="Рисунок 9"/>
          <p:cNvPicPr>
            <a:picLocks noGrp="1" noChangeAspect="1"/>
          </p:cNvPicPr>
          <p:nvPr>
            <p:ph type="pic" sz="quarter" idx="24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3255" y="1779624"/>
            <a:ext cx="992391" cy="992391"/>
          </a:xfrm>
        </p:spPr>
      </p:pic>
      <p:pic>
        <p:nvPicPr>
          <p:cNvPr id="12" name="Рисунок 11"/>
          <p:cNvPicPr>
            <a:picLocks noGrp="1" noChangeAspect="1"/>
          </p:cNvPicPr>
          <p:nvPr>
            <p:ph type="pic" sz="quarter" idx="26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31050" y="1771650"/>
            <a:ext cx="1000125" cy="1000125"/>
          </a:xfrm>
        </p:spPr>
      </p:pic>
      <p:pic>
        <p:nvPicPr>
          <p:cNvPr id="16" name="Рисунок 15"/>
          <p:cNvPicPr>
            <a:picLocks noGrp="1" noChangeAspect="1"/>
          </p:cNvPicPr>
          <p:nvPr>
            <p:ph type="pic" sz="quarter" idx="24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32656" y="1771956"/>
            <a:ext cx="998454" cy="998454"/>
          </a:xfrm>
        </p:spPr>
      </p:pic>
      <p:pic>
        <p:nvPicPr>
          <p:cNvPr id="23" name="Рисунок 22"/>
          <p:cNvPicPr>
            <a:picLocks noGrp="1" noChangeAspect="1"/>
          </p:cNvPicPr>
          <p:nvPr>
            <p:ph type="pic" sz="quarter" idx="24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32591" y="1773706"/>
            <a:ext cx="1005309" cy="1005309"/>
          </a:xfrm>
        </p:spPr>
      </p:pic>
      <p:pic>
        <p:nvPicPr>
          <p:cNvPr id="26" name="Рисунок 25"/>
          <p:cNvPicPr>
            <a:picLocks noGrp="1" noChangeAspect="1"/>
          </p:cNvPicPr>
          <p:nvPr>
            <p:ph type="pic" sz="quarter" idx="24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3538" y="4231551"/>
            <a:ext cx="956496" cy="956496"/>
          </a:xfrm>
        </p:spPr>
      </p:pic>
      <p:pic>
        <p:nvPicPr>
          <p:cNvPr id="29" name="Рисунок 28"/>
          <p:cNvPicPr>
            <a:picLocks noGrp="1" noChangeAspect="1"/>
          </p:cNvPicPr>
          <p:nvPr>
            <p:ph type="pic" sz="quarter" idx="26"/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14694" y="4222182"/>
            <a:ext cx="967355" cy="967356"/>
          </a:xfrm>
        </p:spPr>
      </p:pic>
      <p:pic>
        <p:nvPicPr>
          <p:cNvPr id="39" name="Рисунок 38"/>
          <p:cNvPicPr>
            <a:picLocks noGrp="1" noChangeAspect="1"/>
          </p:cNvPicPr>
          <p:nvPr>
            <p:ph type="pic" sz="quarter" idx="25"/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37210" y="4231551"/>
            <a:ext cx="973615" cy="973615"/>
          </a:xfrm>
        </p:spPr>
      </p:pic>
    </p:spTree>
    <p:extLst>
      <p:ext uri="{BB962C8B-B14F-4D97-AF65-F5344CB8AC3E}">
        <p14:creationId xmlns:p14="http://schemas.microsoft.com/office/powerpoint/2010/main" val="1118742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8"/>
    </mc:Choice>
    <mc:Fallback>
      <p:transition spd="slow" advTm="2608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012000" cy="6858000"/>
          </a:xfr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объект 7" descr="Бежевый прямоугольник">
            <a:extLst>
              <a:ext uri="{FF2B5EF4-FFF2-40B4-BE49-F238E27FC236}">
                <a16:creationId xmlns:a16="http://schemas.microsoft.com/office/drawing/2014/main" id="{400AB11A-4D5E-4CDE-BB60-C8578F59C3E0}"/>
              </a:ext>
            </a:extLst>
          </p:cNvPr>
          <p:cNvSpPr/>
          <p:nvPr/>
        </p:nvSpPr>
        <p:spPr bwMode="white">
          <a:xfrm flipV="1">
            <a:off x="782245" y="988400"/>
            <a:ext cx="10771295" cy="9745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55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57" y="685367"/>
            <a:ext cx="9703379" cy="296072"/>
          </a:xfrm>
        </p:spPr>
        <p:txBody>
          <a:bodyPr rtlCol="0"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СТРАТЕГИИ РАЗВИТИЯ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 </a:t>
            </a:r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D1BEBF22-A40E-4194-AD9A-12E9E5AB001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82245" y="1155750"/>
            <a:ext cx="10771295" cy="5159325"/>
          </a:xfrm>
          <a:prstGeom prst="rect">
            <a:avLst/>
          </a:prstGeom>
        </p:spPr>
        <p:txBody>
          <a:bodyPr rtlCol="0"/>
          <a:lstStyle/>
          <a:p>
            <a:pPr marL="0" indent="0" algn="just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 страны всячески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стараются привлечь иностранные инвестиции для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 назревших внутренних проблем,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чем прибегают к многочисленным преференциям в административной, налоговой, таможенной, </a:t>
            </a:r>
            <a:r>
              <a:rPr lang="ru-RU" sz="1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частно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-партнерской сферах, что делает Нигерию очень привлекательной страной для зарубежных инвесторов. </a:t>
            </a:r>
            <a:endParaRPr lang="ru-RU" sz="1800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сложившихся условиях рынок Нигерии, прежде всего, в топливно-энергетическом секторе и сфере услуг практически поделен среди иностранных оферентов. Европейские и китайские корпорации участвуют в развитии аграрного сектора, строительстве дорожно-транспортной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инфраструктуры,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телекоммуникаций, страхования и банковского бизнеса. В гостиничном бизнесе и энергетическом секторе традиционно сильны позиции южноафриканских фирм. Ливанские бизнесмены широко известны в сфере торговли. </a:t>
            </a:r>
            <a:endParaRPr lang="ru-RU" sz="1800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тем Нигерия сегодня заинтересована в дополнительном привлечении иностранных компаний для развития транспортных мощностей на своей территории, имеющих приоритетное значение, как для экономики страны, так и для всего региона ЭКОВАС, возведения объектов инфраструктуры и жилищного строительства. </a:t>
            </a:r>
            <a:endParaRPr lang="ru-RU" sz="1800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Нигерии характерна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колоссальная емкость потребительского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рынка,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тот фактор, что на сегодняшний день нигерийский потребитель предпочитает качеству — цену, чем очень пользуются третьи страны, подпитывая потоки своей продукции быстро окупаемым кредитованием.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560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4"/>
    </mc:Choice>
    <mc:Fallback>
      <p:transition spd="slow" advTm="4864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89FBC09-5A84-45A9-B63B-5DEAA4BE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248470"/>
            <a:ext cx="7560000" cy="370166"/>
          </a:xfrm>
        </p:spPr>
        <p:txBody>
          <a:bodyPr rtlCol="0"/>
          <a:lstStyle/>
          <a:p>
            <a:pPr rt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СТРУКТУРЫ ДЛЯ ПАРТНЕРСТВА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3927B38-2109-4A32-9B61-7046301BA0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56</a:t>
            </a:fld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741D6D94-B2BB-401E-AACC-F5CA79C890E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159147" y="1966307"/>
            <a:ext cx="9398593" cy="2434243"/>
          </a:xfrm>
        </p:spPr>
        <p:txBody>
          <a:bodyPr rtlCol="0"/>
          <a:lstStyle/>
          <a:p>
            <a:pPr algn="just"/>
            <a:r>
              <a:rPr lang="ru-RU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Нигерийская </a:t>
            </a:r>
            <a:r>
              <a:rPr lang="ru-RU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ассоциация торгово-промышленных, горнодобывающих и сельскохозяйственных </a:t>
            </a:r>
            <a:r>
              <a:rPr lang="ru-RU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палат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созданная в 1960 году, является головной организацией для всех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палат-членов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стране.</a:t>
            </a:r>
            <a:r>
              <a:rPr lang="en-US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своего мандата Нигерийская ассоциация торгово-промышленных, горнодобывающих и сельскохозяйственных палат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сотрудничестве с Центром международного частного предпринимательства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(Вашингтон), реализовала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ряд программ в поддержку развивающейся рыночной экономики в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стране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конца восьмидесятых.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Палата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публикует и широко распространяет свои информационные бюллетени, деловую повестку дня, законодательное уведомление, которые на протяжении многих лет зарекомендовали себя как истинные источники информации и идей для государственных чиновников, местных и иностранных бизнес-операторов, в том числе средств массовой информации.</a:t>
            </a:r>
          </a:p>
        </p:txBody>
      </p:sp>
      <p:sp>
        <p:nvSpPr>
          <p:cNvPr id="11" name="объект 7" descr="Бежевый прямоугольник">
            <a:extLst>
              <a:ext uri="{FF2B5EF4-FFF2-40B4-BE49-F238E27FC236}">
                <a16:creationId xmlns:a16="http://schemas.microsoft.com/office/drawing/2014/main" id="{0EF37AB9-30F5-41E6-9478-F4DEF99FA9B7}"/>
              </a:ext>
            </a:extLst>
          </p:cNvPr>
          <p:cNvSpPr/>
          <p:nvPr/>
        </p:nvSpPr>
        <p:spPr bwMode="white">
          <a:xfrm flipV="1">
            <a:off x="722099" y="1717352"/>
            <a:ext cx="3636000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7" name="Объект 8">
            <a:extLst>
              <a:ext uri="{FF2B5EF4-FFF2-40B4-BE49-F238E27FC236}">
                <a16:creationId xmlns:a16="http://schemas.microsoft.com/office/drawing/2014/main" id="{741D6D94-B2BB-401E-AACC-F5CA79C890E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177171" y="4603883"/>
            <a:ext cx="9398593" cy="1290489"/>
          </a:xfrm>
        </p:spPr>
        <p:txBody>
          <a:bodyPr rtlCol="0"/>
          <a:lstStyle/>
          <a:p>
            <a:pPr algn="just"/>
            <a:r>
              <a:rPr lang="ru-RU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Ассоциация производителей Нигерии (MAN)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была основана в мае 1971 года как компания с ограниченной ответственностью. Создание ассоциации было мотивировано желанием иметь координационный центр для общения и консультаций между промышленностью, с одной стороны, и правительством и общественностью, с другой.</a:t>
            </a:r>
            <a:r>
              <a:rPr lang="en-US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Членами ассоциации являются более 3 000 компаний Нигерии в различных отраслях экономики. </a:t>
            </a:r>
            <a:endParaRPr lang="ru-RU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000" y="1966307"/>
            <a:ext cx="1095375" cy="1095375"/>
          </a:xfrm>
        </p:spPr>
      </p:pic>
      <p:pic>
        <p:nvPicPr>
          <p:cNvPr id="16" name="Рисунок 15"/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/>
          <a:stretch/>
        </p:blipFill>
        <p:spPr>
          <a:xfrm>
            <a:off x="684000" y="4776305"/>
            <a:ext cx="1095375" cy="1095375"/>
          </a:xfrm>
        </p:spPr>
      </p:pic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999" y="4633430"/>
            <a:ext cx="1171576" cy="1171574"/>
          </a:xfrm>
        </p:spPr>
      </p:pic>
    </p:spTree>
    <p:extLst>
      <p:ext uri="{BB962C8B-B14F-4D97-AF65-F5344CB8AC3E}">
        <p14:creationId xmlns:p14="http://schemas.microsoft.com/office/powerpoint/2010/main" val="2003707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4"/>
    </mc:Choice>
    <mc:Fallback>
      <p:transition spd="slow" advTm="6304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57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705" y="3002279"/>
            <a:ext cx="4821614" cy="1082040"/>
          </a:xfrm>
          <a:solidFill>
            <a:srgbClr val="51292E">
              <a:alpha val="71000"/>
            </a:srgbClr>
          </a:solidFill>
        </p:spPr>
        <p:txBody>
          <a:bodyPr rtlCol="0"/>
          <a:lstStyle/>
          <a:p>
            <a:pPr algn="ctr"/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ТУРЦИЯ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301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4"/>
    </mc:Choice>
    <mc:Fallback>
      <p:transition spd="slow" advTm="2704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51292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объект 7" descr="Бежевый прямоугольник">
            <a:extLst>
              <a:ext uri="{FF2B5EF4-FFF2-40B4-BE49-F238E27FC236}">
                <a16:creationId xmlns:a16="http://schemas.microsoft.com/office/drawing/2014/main" id="{400AB11A-4D5E-4CDE-BB60-C8578F59C3E0}"/>
              </a:ext>
            </a:extLst>
          </p:cNvPr>
          <p:cNvSpPr/>
          <p:nvPr/>
        </p:nvSpPr>
        <p:spPr bwMode="white">
          <a:xfrm flipV="1">
            <a:off x="782245" y="1016974"/>
            <a:ext cx="10771295" cy="105505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58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57" y="618691"/>
            <a:ext cx="4365343" cy="503789"/>
          </a:xfrm>
        </p:spPr>
        <p:txBody>
          <a:bodyPr rtlCol="0"/>
          <a:lstStyle/>
          <a:p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турция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D1BEBF22-A40E-4194-AD9A-12E9E5AB001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82245" y="1236191"/>
            <a:ext cx="10771295" cy="5202710"/>
          </a:xfrm>
          <a:prstGeom prst="rect">
            <a:avLst/>
          </a:prstGeom>
        </p:spPr>
        <p:txBody>
          <a:bodyPr rtlCol="0"/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ВПП: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761,4 млрд </a:t>
            </a:r>
            <a:r>
              <a:rPr lang="ru-RU" sz="1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долл</a:t>
            </a:r>
            <a:r>
              <a:rPr lang="ru-RU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Население: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</a:p>
          <a:p>
            <a:pPr marL="0" indent="0" algn="just">
              <a:buNone/>
            </a:pP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Турецкая Республика является 18-й крупнейшей экономикой мира и 6-й — Европы, а также одним из лидеров по объему ВВП среди развивающихся стран. Турция занимает 8-е место в списке крупнейших мировых производителей продукции черной металлургии. </a:t>
            </a:r>
            <a:endParaRPr lang="ru-RU" sz="1500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турецкой химической промышленности действует более 13 тысяч компаний, на которых работает около 800 тысяч человек. Турция занимает ведущие позиции в числе мировых производителей кальцинированной соды, хрома и бора</a:t>
            </a: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Важными отраслями турецкой легкой промышленности являются текстильное и кожевенное производство. Турция обладает развитой мебельной промышленностью. Годовой оборот отрасли составляет около 5 миллиардов долларов США, экспорт достигает 3 миллиардов долларов США в год. </a:t>
            </a:r>
          </a:p>
          <a:p>
            <a:pPr marL="0" indent="0" algn="just">
              <a:buNone/>
            </a:pP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 является социально значимой отраслью экономики страны, поскольку в нем занята значительная часть населения (21% от числа занятых, а с учетом смежных отраслей — 35%). Турция находится на 7-ом месте в мире по объемам производства продукции сельского хозяйства. Ежегодный экспорт отрасли составляет около 17 миллиардов долларов США</a:t>
            </a: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Турция традиционно занимает одно из ведущих мест в Европе среди наиболее привлекательных туристических направлений. В 2019 году страну посетили 51,8 млн. иностранных туристов («плюс» 13,5% к 2018 году). Доходы от туристической отрасли в 2019 году составили 34,5 миллиарда долларов </a:t>
            </a: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США.</a:t>
            </a:r>
            <a:endParaRPr lang="ru-RU" sz="15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строительном секторе Турции занято около 2,1 миллиона человек и создается около 7% ВВП страны. Турция занимает 2-е место в мире после Китая по числу крупнейших генподрядных компаний. К 2020 году строительные компании Турции реализовали за рубежом проекты на сумму около 400 миллиардов долларов США.</a:t>
            </a:r>
            <a:endParaRPr lang="ru-RU" sz="1500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2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32"/>
    </mc:Choice>
    <mc:Fallback>
      <p:transition spd="slow" advTm="6032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51292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348704"/>
            <a:ext cx="7560000" cy="314466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статьи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DDB908-45C5-4999-982F-0A82DA013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59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8828" y="3063405"/>
            <a:ext cx="1448558" cy="331133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16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грузовики</a:t>
            </a:r>
            <a:endParaRPr lang="ru-RU" sz="16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30E095F-965E-476E-B681-EE615BECB0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88411" y="3057552"/>
            <a:ext cx="1578152" cy="337118"/>
          </a:xfrm>
          <a:solidFill>
            <a:srgbClr val="51292E">
              <a:alpha val="69804"/>
            </a:srgb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8715" y="2945843"/>
            <a:ext cx="1583228" cy="613492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Ювелирные изделия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91775" y="3035101"/>
            <a:ext cx="1833153" cy="349559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автозапчасти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22099" y="1711174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20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 txBox="1">
            <a:spLocks/>
          </p:cNvSpPr>
          <p:nvPr/>
        </p:nvSpPr>
        <p:spPr>
          <a:xfrm>
            <a:off x="734476" y="3569205"/>
            <a:ext cx="7560000" cy="29364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статьи импорта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72575" y="3981255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27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0568" y="5412241"/>
            <a:ext cx="1850864" cy="300335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16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автозапчасти</a:t>
            </a:r>
            <a:endParaRPr lang="ru-RU" sz="16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Текст 6">
            <a:extLst>
              <a:ext uri="{FF2B5EF4-FFF2-40B4-BE49-F238E27FC236}">
                <a16:creationId xmlns:a16="http://schemas.microsoft.com/office/drawing/2014/main" id="{030E095F-965E-476E-B681-EE615BECB0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10522" y="5425743"/>
            <a:ext cx="994123" cy="273333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золото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06694" y="5324829"/>
            <a:ext cx="1487269" cy="501776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Черные металлы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30647" y="5408519"/>
            <a:ext cx="1058935" cy="290557"/>
          </a:xfrm>
          <a:solidFill>
            <a:srgbClr val="51292E">
              <a:alpha val="69804"/>
            </a:srgb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нефть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/>
          <p:cNvPicPr>
            <a:picLocks noGrp="1" noChangeAspect="1"/>
          </p:cNvPicPr>
          <p:nvPr>
            <p:ph type="pic" sz="quarter" idx="26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2086" y="1879072"/>
            <a:ext cx="1030803" cy="1030803"/>
          </a:xfrm>
        </p:spPr>
      </p:pic>
      <p:sp>
        <p:nvSpPr>
          <p:cNvPr id="32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10421" y="3035101"/>
            <a:ext cx="1956987" cy="387739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16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нефтепродукты</a:t>
            </a:r>
            <a:endParaRPr lang="ru-RU" sz="16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24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3186" y="1881031"/>
            <a:ext cx="1031459" cy="1031459"/>
          </a:xfrm>
        </p:spPr>
      </p:pic>
      <p:pic>
        <p:nvPicPr>
          <p:cNvPr id="14" name="Рисунок 13"/>
          <p:cNvPicPr>
            <a:picLocks noGrp="1" noChangeAspect="1"/>
          </p:cNvPicPr>
          <p:nvPr>
            <p:ph type="pic" sz="quarter" idx="23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0581" y="1886742"/>
            <a:ext cx="1025053" cy="1025053"/>
          </a:xfrm>
        </p:spPr>
      </p:pic>
      <p:pic>
        <p:nvPicPr>
          <p:cNvPr id="16" name="Рисунок 15"/>
          <p:cNvPicPr>
            <a:picLocks noGrp="1" noChangeAspect="1"/>
          </p:cNvPicPr>
          <p:nvPr>
            <p:ph type="pic" sz="quarter" idx="25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3871" y="1872810"/>
            <a:ext cx="1052917" cy="1052917"/>
          </a:xfrm>
        </p:spPr>
      </p:pic>
      <p:pic>
        <p:nvPicPr>
          <p:cNvPr id="23" name="Рисунок 22"/>
          <p:cNvPicPr>
            <a:picLocks noGrp="1" noChangeAspect="1"/>
          </p:cNvPicPr>
          <p:nvPr>
            <p:ph type="pic" sz="quarter" idx="26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90663" y="1879072"/>
            <a:ext cx="1035379" cy="1035379"/>
          </a:xfrm>
        </p:spPr>
      </p:pic>
      <p:pic>
        <p:nvPicPr>
          <p:cNvPr id="34" name="Рисунок 33"/>
          <p:cNvPicPr>
            <a:picLocks noGrp="1" noChangeAspect="1"/>
          </p:cNvPicPr>
          <p:nvPr>
            <p:ph type="pic" sz="quarter" idx="24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898" y="4172803"/>
            <a:ext cx="1022747" cy="1022747"/>
          </a:xfrm>
        </p:spPr>
      </p:pic>
      <p:pic>
        <p:nvPicPr>
          <p:cNvPr id="36" name="Рисунок 35"/>
          <p:cNvPicPr>
            <a:picLocks noGrp="1" noChangeAspect="1"/>
          </p:cNvPicPr>
          <p:nvPr>
            <p:ph type="pic" sz="quarter" idx="26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2086" y="4168054"/>
            <a:ext cx="1027496" cy="1027496"/>
          </a:xfrm>
        </p:spPr>
      </p:pic>
      <p:pic>
        <p:nvPicPr>
          <p:cNvPr id="39" name="Рисунок 38"/>
          <p:cNvPicPr>
            <a:picLocks noGrp="1" noChangeAspect="1"/>
          </p:cNvPicPr>
          <p:nvPr>
            <p:ph type="pic" sz="quarter" idx="23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0581" y="4175345"/>
            <a:ext cx="1025053" cy="1025053"/>
          </a:xfrm>
        </p:spPr>
      </p:pic>
      <p:pic>
        <p:nvPicPr>
          <p:cNvPr id="41" name="Рисунок 40"/>
          <p:cNvPicPr>
            <a:picLocks noGrp="1" noChangeAspect="1"/>
          </p:cNvPicPr>
          <p:nvPr>
            <p:ph type="pic" sz="quarter" idx="25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4478" y="4163087"/>
            <a:ext cx="1035218" cy="1035218"/>
          </a:xfrm>
        </p:spPr>
      </p:pic>
      <p:pic>
        <p:nvPicPr>
          <p:cNvPr id="44" name="Рисунок 43"/>
          <p:cNvPicPr>
            <a:picLocks noGrp="1" noChangeAspect="1"/>
          </p:cNvPicPr>
          <p:nvPr>
            <p:ph type="pic" sz="quarter" idx="25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39541" y="4158529"/>
            <a:ext cx="1027496" cy="1027496"/>
          </a:xfrm>
        </p:spPr>
      </p:pic>
      <p:sp>
        <p:nvSpPr>
          <p:cNvPr id="46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20376" y="5324829"/>
            <a:ext cx="1865825" cy="501776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Драгоценные камни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740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0"/>
    </mc:Choice>
    <mc:Fallback>
      <p:transition spd="slow" advTm="32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CBC84C2-2B48-4B15-A420-8B5F2BDE23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94532" y="153472"/>
            <a:ext cx="11832000" cy="6513922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981147"/>
            <a:ext cx="7560000" cy="360000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ТОРГОВЫЕ ПАРТНЕРЫ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DDB908-45C5-4999-982F-0A82DA013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6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2099" y="2945381"/>
            <a:ext cx="10776867" cy="451713"/>
          </a:xfrm>
        </p:spPr>
        <p:txBody>
          <a:bodyPr rtlCol="0"/>
          <a:lstStyle/>
          <a:p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КИТАЙ  -  ГЕРМАНИЯ  -  ЯПОНИЯ  -  США  -  ВЕЛИКОБРИТАНИЯ  -  ИНДИЯ  -  ИТАЛИЯ</a:t>
            </a:r>
            <a:endParaRPr lang="ru-RU" sz="20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22099" y="1495749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27" name="Рисунок 26"/>
          <p:cNvPicPr>
            <a:picLocks noGrp="1" noChangeAspect="1"/>
          </p:cNvPicPr>
          <p:nvPr>
            <p:ph type="pic" sz="quarter" idx="26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96616" y="1782023"/>
            <a:ext cx="1025055" cy="1025055"/>
          </a:xfrm>
        </p:spPr>
      </p:pic>
      <p:pic>
        <p:nvPicPr>
          <p:cNvPr id="26" name="Рисунок 25"/>
          <p:cNvPicPr>
            <a:picLocks noGrp="1" noChangeAspect="1"/>
          </p:cNvPicPr>
          <p:nvPr>
            <p:ph type="pic" sz="quarter" idx="24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28344" y="1777434"/>
            <a:ext cx="1031926" cy="1031926"/>
          </a:xfrm>
        </p:spPr>
      </p:pic>
      <p:pic>
        <p:nvPicPr>
          <p:cNvPr id="31" name="Рисунок 30"/>
          <p:cNvPicPr>
            <a:picLocks noGrp="1" noChangeAspect="1"/>
          </p:cNvPicPr>
          <p:nvPr>
            <p:ph type="pic" sz="quarter" idx="26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68387" y="1774021"/>
            <a:ext cx="1031045" cy="1031046"/>
          </a:xfrm>
        </p:spPr>
      </p:pic>
      <p:pic>
        <p:nvPicPr>
          <p:cNvPr id="15" name="Рисунок 14"/>
          <p:cNvPicPr>
            <a:picLocks noGrp="1" noChangeAspect="1"/>
          </p:cNvPicPr>
          <p:nvPr>
            <p:ph type="pic" sz="quarter" idx="24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6489" y="1779884"/>
            <a:ext cx="1008955" cy="1008955"/>
          </a:xfrm>
        </p:spPr>
      </p:pic>
      <p:pic>
        <p:nvPicPr>
          <p:cNvPr id="16" name="Рисунок 15"/>
          <p:cNvPicPr>
            <a:picLocks noGrp="1" noChangeAspect="1"/>
          </p:cNvPicPr>
          <p:nvPr>
            <p:ph type="pic" sz="quarter" idx="24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9272" y="1767891"/>
            <a:ext cx="1022522" cy="1022522"/>
          </a:xfrm>
        </p:spPr>
      </p:pic>
      <p:pic>
        <p:nvPicPr>
          <p:cNvPr id="17" name="Рисунок 16"/>
          <p:cNvPicPr>
            <a:picLocks noGrp="1" noChangeAspect="1"/>
          </p:cNvPicPr>
          <p:nvPr>
            <p:ph type="pic" sz="quarter" idx="23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1713" y="1777515"/>
            <a:ext cx="1017933" cy="1017933"/>
          </a:xfrm>
        </p:spPr>
      </p:pic>
      <p:pic>
        <p:nvPicPr>
          <p:cNvPr id="20" name="Рисунок 19"/>
          <p:cNvPicPr>
            <a:picLocks noGrp="1" noChangeAspect="1"/>
          </p:cNvPicPr>
          <p:nvPr>
            <p:ph type="pic" sz="quarter" idx="25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55109" y="1767890"/>
            <a:ext cx="1018358" cy="1018358"/>
          </a:xfrm>
        </p:spPr>
      </p:pic>
      <p:pic>
        <p:nvPicPr>
          <p:cNvPr id="25" name="Рисунок 24"/>
          <p:cNvPicPr>
            <a:picLocks noGrp="1" noChangeAspect="1"/>
          </p:cNvPicPr>
          <p:nvPr>
            <p:ph type="pic" sz="quarter" idx="23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1377" y="4480604"/>
            <a:ext cx="970482" cy="970482"/>
          </a:xfrm>
        </p:spPr>
      </p:pic>
      <p:pic>
        <p:nvPicPr>
          <p:cNvPr id="28" name="Рисунок 27"/>
          <p:cNvPicPr>
            <a:picLocks noGrp="1" noChangeAspect="1"/>
          </p:cNvPicPr>
          <p:nvPr>
            <p:ph type="pic" sz="quarter" idx="24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0693" y="4480604"/>
            <a:ext cx="970482" cy="970482"/>
          </a:xfrm>
        </p:spPr>
      </p:pic>
      <p:pic>
        <p:nvPicPr>
          <p:cNvPr id="30" name="Рисунок 29"/>
          <p:cNvPicPr>
            <a:picLocks noGrp="1" noChangeAspect="1"/>
          </p:cNvPicPr>
          <p:nvPr>
            <p:ph type="pic" sz="quarter" idx="26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9325" y="4479357"/>
            <a:ext cx="965865" cy="965865"/>
          </a:xfrm>
        </p:spPr>
      </p:pic>
      <p:pic>
        <p:nvPicPr>
          <p:cNvPr id="32" name="Рисунок 31"/>
          <p:cNvPicPr>
            <a:picLocks noGrp="1" noChangeAspect="1"/>
          </p:cNvPicPr>
          <p:nvPr>
            <p:ph type="pic" sz="quarter" idx="24"/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0009" y="4479357"/>
            <a:ext cx="971355" cy="971356"/>
          </a:xfrm>
        </p:spPr>
      </p:pic>
      <p:pic>
        <p:nvPicPr>
          <p:cNvPr id="33" name="Рисунок 32"/>
          <p:cNvPicPr>
            <a:picLocks noGrp="1" noChangeAspect="1"/>
          </p:cNvPicPr>
          <p:nvPr>
            <p:ph type="pic" sz="quarter" idx="26"/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3151" y="4479357"/>
            <a:ext cx="968283" cy="968283"/>
          </a:xfrm>
        </p:spPr>
      </p:pic>
      <p:sp>
        <p:nvSpPr>
          <p:cNvPr id="41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 txBox="1">
            <a:spLocks/>
          </p:cNvSpPr>
          <p:nvPr/>
        </p:nvSpPr>
        <p:spPr>
          <a:xfrm>
            <a:off x="750939" y="3687502"/>
            <a:ext cx="10308051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ЧЛЕНСТВО В МЕЖДУНАРОДНЫХ ОРГАНИЗАЦИЯХ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89039" y="4202104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43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4268" y="5646341"/>
            <a:ext cx="10776867" cy="415325"/>
          </a:xfrm>
        </p:spPr>
        <p:txBody>
          <a:bodyPr rtlCol="0"/>
          <a:lstStyle/>
          <a:p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ООН  -  ЛАГ  - ВТО  -  ОИС  -  ДН</a:t>
            </a:r>
            <a:r>
              <a:rPr lang="en-US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ИСО</a:t>
            </a:r>
            <a:endParaRPr lang="ru-RU" sz="20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25"/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24445" y="4479357"/>
            <a:ext cx="965864" cy="965865"/>
          </a:xfrm>
        </p:spPr>
      </p:pic>
    </p:spTree>
    <p:extLst>
      <p:ext uri="{BB962C8B-B14F-4D97-AF65-F5344CB8AC3E}">
        <p14:creationId xmlns:p14="http://schemas.microsoft.com/office/powerpoint/2010/main" val="2556001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6"/>
    </mc:Choice>
    <mc:Fallback>
      <p:transition spd="slow" advTm="2806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CBC84C2-2B48-4B15-A420-8B5F2BDE23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21651" y="23011"/>
            <a:ext cx="12177762" cy="6859684"/>
          </a:xfrm>
          <a:prstGeom prst="rect">
            <a:avLst/>
          </a:prstGeom>
          <a:solidFill>
            <a:srgbClr val="51292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200222"/>
            <a:ext cx="7560000" cy="292966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ТОРГОВЫЕ ПАРТНЕРЫ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DDB908-45C5-4999-982F-0A82DA013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60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22922" y="2960374"/>
            <a:ext cx="9038122" cy="451713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КИТАЙ  -  ОАЭ  - США  -  КОРЕЯ  -  КСА  -  ИНДИЯ  -  ЯПОНИЯ</a:t>
            </a:r>
            <a:endParaRPr lang="ru-RU" sz="20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22099" y="1590999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17" name="Рисунок 16"/>
          <p:cNvPicPr>
            <a:picLocks noGrp="1" noChangeAspect="1"/>
          </p:cNvPicPr>
          <p:nvPr>
            <p:ph type="pic" sz="quarter" idx="2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472" y="1777413"/>
            <a:ext cx="1017933" cy="1017933"/>
          </a:xfrm>
        </p:spPr>
      </p:pic>
      <p:pic>
        <p:nvPicPr>
          <p:cNvPr id="20" name="Рисунок 19"/>
          <p:cNvPicPr>
            <a:picLocks noGrp="1" noChangeAspect="1"/>
          </p:cNvPicPr>
          <p:nvPr>
            <p:ph type="pic" sz="quarter" idx="25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8220" y="1780654"/>
            <a:ext cx="1018358" cy="1018358"/>
          </a:xfrm>
        </p:spPr>
      </p:pic>
      <p:pic>
        <p:nvPicPr>
          <p:cNvPr id="25" name="Рисунок 24"/>
          <p:cNvPicPr>
            <a:picLocks noGrp="1" noChangeAspect="1"/>
          </p:cNvPicPr>
          <p:nvPr>
            <p:ph type="pic" sz="quarter" idx="23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1377" y="4253004"/>
            <a:ext cx="970482" cy="970482"/>
          </a:xfrm>
        </p:spPr>
      </p:pic>
      <p:pic>
        <p:nvPicPr>
          <p:cNvPr id="32" name="Рисунок 31"/>
          <p:cNvPicPr>
            <a:picLocks noGrp="1" noChangeAspect="1"/>
          </p:cNvPicPr>
          <p:nvPr>
            <p:ph type="pic" sz="quarter" idx="24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43386" y="4266279"/>
            <a:ext cx="971355" cy="971356"/>
          </a:xfrm>
        </p:spPr>
      </p:pic>
      <p:sp>
        <p:nvSpPr>
          <p:cNvPr id="41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 txBox="1">
            <a:spLocks/>
          </p:cNvSpPr>
          <p:nvPr/>
        </p:nvSpPr>
        <p:spPr>
          <a:xfrm>
            <a:off x="750939" y="3659927"/>
            <a:ext cx="10308051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ЧЛЕНСТВО В МЕЖДУНАРОДНЫХ ОРГАНИЗАЦИЯХ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89039" y="4041179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43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62379" y="5381370"/>
            <a:ext cx="6593264" cy="349618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ООН  - 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</a:t>
            </a:r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мвф</a:t>
            </a:r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мбрр</a:t>
            </a:r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мот  -  маги</a:t>
            </a:r>
            <a:endParaRPr lang="ru-RU" sz="20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24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2379" y="1780834"/>
            <a:ext cx="1016496" cy="1016496"/>
          </a:xfrm>
        </p:spPr>
      </p:pic>
      <p:pic>
        <p:nvPicPr>
          <p:cNvPr id="12" name="Рисунок 11"/>
          <p:cNvPicPr>
            <a:picLocks noGrp="1" noChangeAspect="1"/>
          </p:cNvPicPr>
          <p:nvPr>
            <p:ph type="pic" sz="quarter" idx="24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5908" y="1784169"/>
            <a:ext cx="1025486" cy="1025486"/>
          </a:xfrm>
        </p:spPr>
      </p:pic>
      <p:pic>
        <p:nvPicPr>
          <p:cNvPr id="14" name="Рисунок 13"/>
          <p:cNvPicPr>
            <a:picLocks noGrp="1" noChangeAspect="1"/>
          </p:cNvPicPr>
          <p:nvPr>
            <p:ph type="pic" sz="quarter" idx="24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76459" y="1774045"/>
            <a:ext cx="1024671" cy="1024671"/>
          </a:xfrm>
        </p:spPr>
      </p:pic>
      <p:pic>
        <p:nvPicPr>
          <p:cNvPr id="21" name="Рисунок 20"/>
          <p:cNvPicPr>
            <a:picLocks noGrp="1" noChangeAspect="1"/>
          </p:cNvPicPr>
          <p:nvPr>
            <p:ph type="pic" sz="quarter" idx="26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18539" y="1766037"/>
            <a:ext cx="1021743" cy="1021743"/>
          </a:xfrm>
        </p:spPr>
      </p:pic>
      <p:pic>
        <p:nvPicPr>
          <p:cNvPr id="23" name="Рисунок 22"/>
          <p:cNvPicPr>
            <a:picLocks noGrp="1" noChangeAspect="1"/>
          </p:cNvPicPr>
          <p:nvPr>
            <p:ph type="pic" sz="quarter" idx="26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40877" y="1766037"/>
            <a:ext cx="1028170" cy="1028170"/>
          </a:xfrm>
        </p:spPr>
      </p:pic>
      <p:pic>
        <p:nvPicPr>
          <p:cNvPr id="34" name="Рисунок 33"/>
          <p:cNvPicPr>
            <a:picLocks noGrp="1" noChangeAspect="1"/>
          </p:cNvPicPr>
          <p:nvPr>
            <p:ph type="pic" sz="quarter" idx="26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0307" y="4254782"/>
            <a:ext cx="968704" cy="968704"/>
          </a:xfrm>
        </p:spPr>
      </p:pic>
      <p:pic>
        <p:nvPicPr>
          <p:cNvPr id="10" name="Рисунок 9"/>
          <p:cNvPicPr>
            <a:picLocks noGrp="1" noChangeAspect="1"/>
          </p:cNvPicPr>
          <p:nvPr>
            <p:ph type="pic" sz="quarter" idx="24"/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36173" y="4253004"/>
            <a:ext cx="970482" cy="970482"/>
          </a:xfrm>
        </p:spPr>
      </p:pic>
      <p:pic>
        <p:nvPicPr>
          <p:cNvPr id="11" name="Рисунок 10"/>
          <p:cNvPicPr>
            <a:picLocks noGrp="1" noChangeAspect="1"/>
          </p:cNvPicPr>
          <p:nvPr>
            <p:ph type="pic" sz="quarter" idx="25"/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60645" y="4253004"/>
            <a:ext cx="972260" cy="972260"/>
          </a:xfrm>
        </p:spPr>
      </p:pic>
      <p:pic>
        <p:nvPicPr>
          <p:cNvPr id="13" name="Рисунок 12"/>
          <p:cNvPicPr>
            <a:picLocks noGrp="1" noChangeAspect="1"/>
          </p:cNvPicPr>
          <p:nvPr>
            <p:ph type="pic" sz="quarter" idx="26"/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86895" y="4257733"/>
            <a:ext cx="957207" cy="957207"/>
          </a:xfrm>
        </p:spPr>
      </p:pic>
    </p:spTree>
    <p:extLst>
      <p:ext uri="{BB962C8B-B14F-4D97-AF65-F5344CB8AC3E}">
        <p14:creationId xmlns:p14="http://schemas.microsoft.com/office/powerpoint/2010/main" val="497180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0"/>
    </mc:Choice>
    <mc:Fallback>
      <p:transition spd="slow" advTm="26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9" y="-4065"/>
            <a:ext cx="12012000" cy="6858000"/>
          </a:xfr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2199" y="-4065"/>
            <a:ext cx="12192001" cy="6858000"/>
          </a:xfrm>
          <a:prstGeom prst="rect">
            <a:avLst/>
          </a:prstGeom>
          <a:solidFill>
            <a:srgbClr val="51292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объект 7" descr="Бежевый прямоугольник">
            <a:extLst>
              <a:ext uri="{FF2B5EF4-FFF2-40B4-BE49-F238E27FC236}">
                <a16:creationId xmlns:a16="http://schemas.microsoft.com/office/drawing/2014/main" id="{400AB11A-4D5E-4CDE-BB60-C8578F59C3E0}"/>
              </a:ext>
            </a:extLst>
          </p:cNvPr>
          <p:cNvSpPr/>
          <p:nvPr/>
        </p:nvSpPr>
        <p:spPr bwMode="white">
          <a:xfrm flipV="1">
            <a:off x="782245" y="1169375"/>
            <a:ext cx="10471909" cy="105504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61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58" y="813318"/>
            <a:ext cx="9498278" cy="317958"/>
          </a:xfrm>
        </p:spPr>
        <p:txBody>
          <a:bodyPr rtlCol="0"/>
          <a:lstStyle/>
          <a:p>
            <a:pPr rtl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СТРАТЕГИИ РАЗВИТИЯ экономики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D1BEBF22-A40E-4194-AD9A-12E9E5AB001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82245" y="1373762"/>
            <a:ext cx="10771295" cy="5106128"/>
          </a:xfrm>
          <a:prstGeom prst="rect">
            <a:avLst/>
          </a:prstGeom>
        </p:spPr>
        <p:txBody>
          <a:bodyPr rtlCol="0"/>
          <a:lstStyle/>
          <a:p>
            <a:pPr marL="0" indent="0" algn="just">
              <a:buNone/>
            </a:pP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Турции одна из наиболее быстро развивающихся экономик в </a:t>
            </a: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мире. </a:t>
            </a: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Многоотраслевая экономика, выгодное географическое положение, молодая и дешёвая рабочая сила и приток зарубежных инвестиций сделали экономику страны одной из сильнейших в </a:t>
            </a: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регионе. </a:t>
            </a:r>
          </a:p>
          <a:p>
            <a:pPr marL="0" indent="0" algn="just">
              <a:buNone/>
            </a:pP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валютный фонд характеризует экономику страны как развивающуюся. </a:t>
            </a: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Ведущие </a:t>
            </a: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мировые экономисты и политологи относят Турецкую республику в группу «Новые индустриальные страны» - это государства, в которых за последние десятилетия произошёл качественный скачок социально-экономических </a:t>
            </a: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показателей. Важнейшей </a:t>
            </a: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задачей турецкого правительства остается сокращение импорта для снижения объемов отрицательного торгового сальдо и уменьшения дефицита платежного </a:t>
            </a: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баланса. С </a:t>
            </a: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этой целью в Турции активно реализуются государственные программы </a:t>
            </a:r>
            <a:r>
              <a:rPr lang="ru-RU" sz="15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импортозамещения</a:t>
            </a: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предоставляются беспрецедентные условия поддержки для создания промышленных и технологических парков. Для уменьшения импорта Турцией также используется инструмент введения дополнительных таможенных пошлин в отношении стран, не являющихся членами Европейского союза и стран, у которых с Турцией отсутствует соглашение о свободной торговле. </a:t>
            </a:r>
          </a:p>
          <a:p>
            <a:pPr marL="0" indent="0" algn="just">
              <a:buNone/>
            </a:pP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 руководством Турции определен ряд приоритетных экономических целей на ближайшую перспективу, среди которых: внедрение новой стратегии развития сельскохозяйственного производства; создание крупнейшего в регионе Ближнего Востока </a:t>
            </a:r>
            <a:r>
              <a:rPr lang="ru-RU" sz="15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мультимодального</a:t>
            </a: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логистического центра; создание международного финансового центра в Стамбуле</a:t>
            </a: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Турции в прошлом </a:t>
            </a: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смогла удержаться от падения, а в этом году </a:t>
            </a: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мнению международных аналитиков может </a:t>
            </a: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вернуться к устойчивому росту. Основной вклад в сохранение положительной экономической динамики внесли сильные показатели частного сектора в период пандемии, а в этом году прогнозируется, что более существенным может оказаться вклад экспортеров. Сейчас, в условиях высокой неопределенности в мировой туристической индустрии, Турция для поддержания быстрого роста своей экономики делает ставку на экспорт: вывоз любых товаров, востребованных на мировом рынке, становится основой новой экономической доктрины страны</a:t>
            </a: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99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0"/>
    </mc:Choice>
    <mc:Fallback>
      <p:transition spd="slow" advTm="496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89FBC09-5A84-45A9-B63B-5DEAA4BE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108536"/>
            <a:ext cx="7560000" cy="370166"/>
          </a:xfrm>
        </p:spPr>
        <p:txBody>
          <a:bodyPr rtlCol="0"/>
          <a:lstStyle/>
          <a:p>
            <a:pPr rt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СТРУКТУРЫ ДЛЯ ПАРТНЕРСТВА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9A93DB-B3B6-47AF-84B6-0AE60CEEF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3422" y="3780843"/>
            <a:ext cx="9480264" cy="2382766"/>
          </a:xfrm>
        </p:spPr>
        <p:txBody>
          <a:bodyPr rtlCol="0"/>
          <a:lstStyle/>
          <a:p>
            <a:pPr algn="just"/>
            <a:r>
              <a:rPr lang="ru-RU" sz="1500" b="1" i="1" noProof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Турецкая ассоциация промышленников и </a:t>
            </a:r>
            <a:r>
              <a:rPr lang="ru-RU" sz="1500" b="1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предпринимателей «TÜSİAD»</a:t>
            </a:r>
            <a:r>
              <a:rPr lang="ru-RU" sz="1500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i="1" noProof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ведущая бизнес-структура в </a:t>
            </a:r>
            <a:r>
              <a:rPr lang="ru-RU" sz="1500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Турции. Является добровольной, независимой неправительственной организацией, основанной </a:t>
            </a:r>
            <a:r>
              <a:rPr lang="ru-RU" sz="1500" i="1" noProof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1971 году для представления турецкого делового </a:t>
            </a:r>
            <a:r>
              <a:rPr lang="ru-RU" sz="1500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мира. За </a:t>
            </a:r>
            <a:r>
              <a:rPr lang="ru-RU" sz="1500" i="1" noProof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институтов, представленных его членами, TÜSİAD имеет значительную репрезентативную способность экономической деятельности в Турции во многих сферах, таких как производство, добавленная стоимость, занятость и внешняя торговля</a:t>
            </a:r>
            <a:r>
              <a:rPr lang="ru-RU" sz="1500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Деятельность </a:t>
            </a:r>
            <a:r>
              <a:rPr lang="ru-RU" sz="1500" i="1" noProof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TÜSİAD направлена на создание социальной сплоченности на основе конкурентной рыночной экономики, устойчивого развития и демократии участия</a:t>
            </a:r>
            <a:r>
              <a:rPr lang="ru-RU" sz="1500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Штаб-квартира </a:t>
            </a:r>
            <a:r>
              <a:rPr lang="ru-RU" sz="1500" i="1" noProof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TÜSİAD находится в Стамбуле, а также представительство в Анкаре; международные представительства в Брюсселе, Вашингтоне, Берлине, Лондоне и Париже; сети в Китае, Кремниевой долине и регионе Персидского залива</a:t>
            </a:r>
            <a:r>
              <a:rPr lang="ru-RU" sz="1500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TÜSİAD </a:t>
            </a:r>
            <a:r>
              <a:rPr lang="ru-RU" sz="1500" i="1" noProof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членом </a:t>
            </a:r>
            <a:r>
              <a:rPr lang="ru-RU" sz="1500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Business Europe</a:t>
            </a:r>
            <a:r>
              <a:rPr lang="ru-RU" sz="1500" i="1" noProof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является ведущим сторонником роста и конкурентоспособности на европейском уровне</a:t>
            </a:r>
            <a:r>
              <a:rPr lang="ru-RU" sz="1500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3927B38-2109-4A32-9B61-7046301BA0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62</a:t>
            </a:fld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741D6D94-B2BB-401E-AACC-F5CA79C890E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082947" y="1842482"/>
            <a:ext cx="9398593" cy="1853218"/>
          </a:xfrm>
        </p:spPr>
        <p:txBody>
          <a:bodyPr rtlCol="0"/>
          <a:lstStyle/>
          <a:p>
            <a:pPr algn="just"/>
            <a:r>
              <a:rPr lang="ru-RU" sz="15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Союз палат и бирж Турции (ТОВВ)</a:t>
            </a:r>
            <a:r>
              <a:rPr lang="ru-RU" sz="15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 создан </a:t>
            </a:r>
            <a:r>
              <a:rPr lang="ru-RU" sz="15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1950 г. Союз </a:t>
            </a:r>
            <a:r>
              <a:rPr lang="ru-RU" sz="15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палат и бирж Турции является крупнейшей неправительственной организацией этой страны, </a:t>
            </a:r>
            <a:r>
              <a:rPr lang="ru-RU" sz="15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представляющей </a:t>
            </a:r>
            <a:r>
              <a:rPr lang="ru-RU" sz="15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интересы частного сектора в правительственных органах. В соответствии с национальным законодательством членство в палатах и биржах Турции является </a:t>
            </a:r>
            <a:r>
              <a:rPr lang="ru-RU" sz="15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обязательным. Членами </a:t>
            </a:r>
            <a:r>
              <a:rPr lang="ru-RU" sz="15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ТОББ являются 365 региональные торговые, промышленные, торгово-промышленные, морские палаты и товарные </a:t>
            </a:r>
            <a:r>
              <a:rPr lang="ru-RU" sz="1500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биржи. Союз </a:t>
            </a:r>
            <a:r>
              <a:rPr lang="ru-RU" sz="15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палат и бирж Турции оказывает помощь турецким промышленникам и предпринимателям в развитии их внешнеэкономической и торговой деятельности через своё структурное подразделение – Комитет внешнеэкономических связей (DEIK), объединяющий Деловые советы Турции с 66 странами.</a:t>
            </a:r>
          </a:p>
        </p:txBody>
      </p:sp>
      <p:sp>
        <p:nvSpPr>
          <p:cNvPr id="11" name="объект 7" descr="Бежевый прямоугольник">
            <a:extLst>
              <a:ext uri="{FF2B5EF4-FFF2-40B4-BE49-F238E27FC236}">
                <a16:creationId xmlns:a16="http://schemas.microsoft.com/office/drawing/2014/main" id="{0EF37AB9-30F5-41E6-9478-F4DEF99FA9B7}"/>
              </a:ext>
            </a:extLst>
          </p:cNvPr>
          <p:cNvSpPr/>
          <p:nvPr/>
        </p:nvSpPr>
        <p:spPr bwMode="white">
          <a:xfrm flipV="1">
            <a:off x="722099" y="1577418"/>
            <a:ext cx="3636000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835" y="3856245"/>
            <a:ext cx="1346718" cy="1346718"/>
          </a:xfrm>
        </p:spPr>
      </p:pic>
      <p:pic>
        <p:nvPicPr>
          <p:cNvPr id="10" name="Рисунок 9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360" y="1848556"/>
            <a:ext cx="1346718" cy="1346718"/>
          </a:xfrm>
        </p:spPr>
      </p:pic>
    </p:spTree>
    <p:extLst>
      <p:ext uri="{BB962C8B-B14F-4D97-AF65-F5344CB8AC3E}">
        <p14:creationId xmlns:p14="http://schemas.microsoft.com/office/powerpoint/2010/main" val="1595518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64"/>
    </mc:Choice>
    <mc:Fallback>
      <p:transition spd="slow" advTm="6664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63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243" y="3011886"/>
            <a:ext cx="4574198" cy="1291427"/>
          </a:xfrm>
          <a:solidFill>
            <a:srgbClr val="291517">
              <a:alpha val="71000"/>
            </a:srgbClr>
          </a:solidFill>
        </p:spPr>
        <p:txBody>
          <a:bodyPr rtlCol="0"/>
          <a:lstStyle/>
          <a:p>
            <a:pPr algn="ctr" rtl="0"/>
            <a:r>
              <a:rPr lang="ru-RU" sz="8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алжир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7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8"/>
    </mc:Choice>
    <mc:Fallback>
      <p:transition spd="slow" advTm="3168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объект 7" descr="Бежевый прямоугольник">
            <a:extLst>
              <a:ext uri="{FF2B5EF4-FFF2-40B4-BE49-F238E27FC236}">
                <a16:creationId xmlns:a16="http://schemas.microsoft.com/office/drawing/2014/main" id="{400AB11A-4D5E-4CDE-BB60-C8578F59C3E0}"/>
              </a:ext>
            </a:extLst>
          </p:cNvPr>
          <p:cNvSpPr/>
          <p:nvPr/>
        </p:nvSpPr>
        <p:spPr bwMode="white">
          <a:xfrm flipV="1">
            <a:off x="706045" y="1112224"/>
            <a:ext cx="10793518" cy="105505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C3FC51DE-D10A-4DE8-A7E3-22FA2E4FC1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569877" y="5904087"/>
            <a:ext cx="6058183" cy="45719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64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657" y="713941"/>
            <a:ext cx="7506119" cy="503789"/>
          </a:xfrm>
        </p:spPr>
        <p:txBody>
          <a:bodyPr rtlCol="0"/>
          <a:lstStyle/>
          <a:p>
            <a:pPr rtl="0"/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алжир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D1BEBF22-A40E-4194-AD9A-12E9E5AB001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28268" y="1354859"/>
            <a:ext cx="10771295" cy="5045942"/>
          </a:xfrm>
          <a:prstGeom prst="rect">
            <a:avLst/>
          </a:prstGeom>
        </p:spPr>
        <p:txBody>
          <a:bodyPr rtlCol="0"/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ВПП: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171,1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 долл. 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Население: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43,05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Алжир — один из крупнейших производителей нефти в мире.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богатая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природными ресурсами, включая нефть, газ, солнечную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энергию, железо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цинк, свинец, кремний и гели. В больших количествах добываются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фосфат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уран, соль и уголь.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Алжира базируется главным образом на добыче углеводородного сырья, развиты также сельское хозяйство, промысел морепродуктов. В начале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2010-х являлась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пятой в мире по количеству запасов природного газа и вторым крупным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экспортером, после России.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запасам нефти Алжир стоит на 14 строчке в мировом рейтинге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Алжира в большой степени зависит от импортных поставок большинства потребительских, продовольственных, промышленных и других товаров. В этой связи Алжир может представлять значительный интерес для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стран-экспортеров.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2017 г. в развитии социально-экономической ситуации в Алжире наметились положительные тенденции. Это напрямую связано с ростом стоимости нефти. Дефицит торгового баланса снизился на 34% и составил 9,5 миллиарда долларов США. Экспорт, доля нефтепродуктов в котором составила 94,5%, увеличился на 15,8% до 34,76 миллиарда долларов США. Импорт сократился на 2,4% — 45,75 миллиарда долларов США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Золотовалютные резервы составили 114,1 миллиарда долларов США. Инфляция сохранилась на уровне 6%. Посетившая Алжир миссия МВФ отметила, в целом, «устойчивую экономическую ситуацию в Алжире», несмотря на потерю значительной части доходов от добычи нефти и сохраняющиеся вызовы для экономики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265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6"/>
    </mc:Choice>
    <mc:Fallback>
      <p:transition spd="slow" advTm="5216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CBC84C2-2B48-4B15-A420-8B5F2BDE23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-1722"/>
            <a:ext cx="12192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377279"/>
            <a:ext cx="7560000" cy="360000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статьи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DDB908-45C5-4999-982F-0A82DA013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65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85512" y="3155865"/>
            <a:ext cx="1553473" cy="467578"/>
          </a:xfrm>
          <a:solidFill>
            <a:schemeClr val="tx1">
              <a:alpha val="70000"/>
            </a:schemeClr>
          </a:solidFill>
        </p:spPr>
        <p:txBody>
          <a:bodyPr rtlCol="0"/>
          <a:lstStyle/>
          <a:p>
            <a:r>
              <a:rPr lang="ru-RU" sz="16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Сжиженный газ</a:t>
            </a:r>
            <a:endParaRPr lang="ru-RU" sz="16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30E095F-965E-476E-B681-EE615BECB0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50771" y="3169595"/>
            <a:ext cx="1118136" cy="313150"/>
          </a:xfrm>
          <a:solidFill>
            <a:schemeClr val="tx1">
              <a:alpha val="70000"/>
            </a:scheme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нефть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9226" y="3139978"/>
            <a:ext cx="1485079" cy="483466"/>
          </a:xfrm>
          <a:solidFill>
            <a:schemeClr val="tx1">
              <a:alpha val="70000"/>
            </a:scheme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Азотные удобрения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739314" y="3189239"/>
            <a:ext cx="1341689" cy="384943"/>
          </a:xfrm>
          <a:solidFill>
            <a:schemeClr val="tx1">
              <a:alpha val="70000"/>
            </a:scheme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аммиак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22099" y="1806424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20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 txBox="1">
            <a:spLocks/>
          </p:cNvSpPr>
          <p:nvPr/>
        </p:nvSpPr>
        <p:spPr>
          <a:xfrm>
            <a:off x="734476" y="3828725"/>
            <a:ext cx="7560000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статьи импорта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72575" y="4240775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27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95215" y="5572828"/>
            <a:ext cx="1259860" cy="377643"/>
          </a:xfrm>
          <a:solidFill>
            <a:schemeClr val="tx1">
              <a:alpha val="70000"/>
            </a:schemeClr>
          </a:solidFill>
        </p:spPr>
        <p:txBody>
          <a:bodyPr rtlCol="0"/>
          <a:lstStyle/>
          <a:p>
            <a:r>
              <a:rPr lang="ru-RU" sz="16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НЕФТЬ</a:t>
            </a:r>
            <a:endParaRPr lang="ru-RU" sz="16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Текст 6">
            <a:extLst>
              <a:ext uri="{FF2B5EF4-FFF2-40B4-BE49-F238E27FC236}">
                <a16:creationId xmlns:a16="http://schemas.microsoft.com/office/drawing/2014/main" id="{030E095F-965E-476E-B681-EE615BECB0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85512" y="5583122"/>
            <a:ext cx="1421963" cy="375873"/>
          </a:xfrm>
          <a:solidFill>
            <a:schemeClr val="tx1">
              <a:alpha val="70000"/>
            </a:scheme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пшеница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44721" y="5584062"/>
            <a:ext cx="1737456" cy="511655"/>
          </a:xfrm>
          <a:solidFill>
            <a:schemeClr val="tx1">
              <a:alpha val="70000"/>
            </a:schemeClr>
          </a:solidFill>
        </p:spPr>
        <p:txBody>
          <a:bodyPr rtlCol="0"/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Лекарственные препараты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497178" y="5584128"/>
            <a:ext cx="1825963" cy="398745"/>
          </a:xfrm>
          <a:solidFill>
            <a:schemeClr val="tx1">
              <a:alpha val="70000"/>
            </a:scheme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автозапчасти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Рисунок 38"/>
          <p:cNvPicPr>
            <a:picLocks noGrp="1" noChangeAspect="1"/>
          </p:cNvPicPr>
          <p:nvPr>
            <p:ph type="pic" sz="quarter" idx="24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6646" y="4436409"/>
            <a:ext cx="1012261" cy="1012261"/>
          </a:xfrm>
        </p:spPr>
      </p:pic>
      <p:pic>
        <p:nvPicPr>
          <p:cNvPr id="16" name="Рисунок 15"/>
          <p:cNvPicPr>
            <a:picLocks noGrp="1" noChangeAspect="1"/>
          </p:cNvPicPr>
          <p:nvPr>
            <p:ph type="pic" sz="quarter" idx="24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5051" y="2019688"/>
            <a:ext cx="981551" cy="981551"/>
          </a:xfrm>
        </p:spPr>
      </p:pic>
      <p:pic>
        <p:nvPicPr>
          <p:cNvPr id="22" name="Рисунок 21"/>
          <p:cNvPicPr>
            <a:picLocks noGrp="1" noChangeAspect="1"/>
          </p:cNvPicPr>
          <p:nvPr>
            <p:ph type="pic" sz="quarter" idx="23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56669" y="2019688"/>
            <a:ext cx="941693" cy="941693"/>
          </a:xfrm>
        </p:spPr>
      </p:pic>
      <p:pic>
        <p:nvPicPr>
          <p:cNvPr id="35" name="Рисунок 34"/>
          <p:cNvPicPr>
            <a:picLocks noGrp="1" noChangeAspect="1"/>
          </p:cNvPicPr>
          <p:nvPr>
            <p:ph type="pic" sz="quarter" idx="25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45282" y="2025047"/>
            <a:ext cx="936334" cy="936334"/>
          </a:xfrm>
        </p:spPr>
      </p:pic>
      <p:pic>
        <p:nvPicPr>
          <p:cNvPr id="37" name="Рисунок 36"/>
          <p:cNvPicPr>
            <a:picLocks noGrp="1" noChangeAspect="1"/>
          </p:cNvPicPr>
          <p:nvPr>
            <p:ph type="pic" sz="quarter" idx="26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04749" y="2019688"/>
            <a:ext cx="946246" cy="946246"/>
          </a:xfrm>
        </p:spPr>
      </p:pic>
      <p:pic>
        <p:nvPicPr>
          <p:cNvPr id="42" name="Рисунок 41"/>
          <p:cNvPicPr>
            <a:picLocks noGrp="1" noChangeAspect="1"/>
          </p:cNvPicPr>
          <p:nvPr>
            <p:ph type="pic" sz="quarter" idx="24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56669" y="4436409"/>
            <a:ext cx="941693" cy="941693"/>
          </a:xfrm>
        </p:spPr>
      </p:pic>
      <p:pic>
        <p:nvPicPr>
          <p:cNvPr id="45" name="Рисунок 44"/>
          <p:cNvPicPr>
            <a:picLocks noGrp="1" noChangeAspect="1"/>
          </p:cNvPicPr>
          <p:nvPr>
            <p:ph type="pic" sz="quarter" idx="25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45282" y="4448982"/>
            <a:ext cx="936334" cy="936334"/>
          </a:xfrm>
        </p:spPr>
      </p:pic>
      <p:pic>
        <p:nvPicPr>
          <p:cNvPr id="48" name="Рисунок 47"/>
          <p:cNvPicPr>
            <a:picLocks noGrp="1" noChangeAspect="1"/>
          </p:cNvPicPr>
          <p:nvPr>
            <p:ph type="pic" sz="quarter" idx="26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04749" y="4443357"/>
            <a:ext cx="946246" cy="946246"/>
          </a:xfrm>
        </p:spPr>
      </p:pic>
    </p:spTree>
    <p:extLst>
      <p:ext uri="{BB962C8B-B14F-4D97-AF65-F5344CB8AC3E}">
        <p14:creationId xmlns:p14="http://schemas.microsoft.com/office/powerpoint/2010/main" val="3180785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8"/>
    </mc:Choice>
    <mc:Fallback>
      <p:transition spd="slow" advTm="2808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CBC84C2-2B48-4B15-A420-8B5F2BDE23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8546" y="-5278"/>
            <a:ext cx="12177762" cy="6882695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333572"/>
            <a:ext cx="7560000" cy="283441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ТОРГОВЫЕ ПАРТНЕРЫ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DDB908-45C5-4999-982F-0A82DA013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66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9039" y="3055624"/>
            <a:ext cx="10786725" cy="451713"/>
          </a:xfrm>
          <a:solidFill>
            <a:srgbClr val="291517">
              <a:alpha val="70000"/>
            </a:srgbClr>
          </a:solidFill>
        </p:spPr>
        <p:txBody>
          <a:bodyPr rtlCol="0"/>
          <a:lstStyle/>
          <a:p>
            <a:r>
              <a:rPr lang="ru-RU" sz="18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италия</a:t>
            </a:r>
            <a:r>
              <a:rPr lang="ru-RU"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</a:t>
            </a:r>
            <a:r>
              <a:rPr lang="ru-RU" sz="18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франция</a:t>
            </a:r>
            <a:r>
              <a:rPr lang="ru-RU"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ru-RU" sz="18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китай</a:t>
            </a:r>
            <a:r>
              <a:rPr lang="ru-RU"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</a:t>
            </a:r>
            <a:r>
              <a:rPr lang="ru-RU" sz="18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испания</a:t>
            </a:r>
            <a:r>
              <a:rPr lang="ru-RU"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США  -  ВЕЛИКОБРИТАНИЯ  -  ГЕРМАНИЯ</a:t>
            </a:r>
            <a:endParaRPr lang="ru-RU" sz="18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22099" y="1743399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17" name="Рисунок 16"/>
          <p:cNvPicPr>
            <a:picLocks noGrp="1" noChangeAspect="1"/>
          </p:cNvPicPr>
          <p:nvPr>
            <p:ph type="pic" sz="quarter" idx="2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70107" y="1942345"/>
            <a:ext cx="1017933" cy="1017933"/>
          </a:xfrm>
        </p:spPr>
      </p:pic>
      <p:pic>
        <p:nvPicPr>
          <p:cNvPr id="20" name="Рисунок 19"/>
          <p:cNvPicPr>
            <a:picLocks noGrp="1" noChangeAspect="1"/>
          </p:cNvPicPr>
          <p:nvPr>
            <p:ph type="pic" sz="quarter" idx="25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78765" y="1935764"/>
            <a:ext cx="1018358" cy="1018358"/>
          </a:xfrm>
        </p:spPr>
      </p:pic>
      <p:pic>
        <p:nvPicPr>
          <p:cNvPr id="25" name="Рисунок 24"/>
          <p:cNvPicPr>
            <a:picLocks noGrp="1" noChangeAspect="1"/>
          </p:cNvPicPr>
          <p:nvPr>
            <p:ph type="pic" sz="quarter" idx="23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1377" y="4319679"/>
            <a:ext cx="970482" cy="970482"/>
          </a:xfrm>
        </p:spPr>
      </p:pic>
      <p:pic>
        <p:nvPicPr>
          <p:cNvPr id="28" name="Рисунок 27"/>
          <p:cNvPicPr>
            <a:picLocks noGrp="1" noChangeAspect="1"/>
          </p:cNvPicPr>
          <p:nvPr>
            <p:ph type="pic" sz="quarter" idx="24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0693" y="4319679"/>
            <a:ext cx="970482" cy="970482"/>
          </a:xfrm>
        </p:spPr>
      </p:pic>
      <p:pic>
        <p:nvPicPr>
          <p:cNvPr id="30" name="Рисунок 29"/>
          <p:cNvPicPr>
            <a:picLocks noGrp="1" noChangeAspect="1"/>
          </p:cNvPicPr>
          <p:nvPr>
            <p:ph type="pic" sz="quarter" idx="26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1494" y="4312941"/>
            <a:ext cx="965865" cy="965865"/>
          </a:xfrm>
        </p:spPr>
      </p:pic>
      <p:pic>
        <p:nvPicPr>
          <p:cNvPr id="32" name="Рисунок 31"/>
          <p:cNvPicPr>
            <a:picLocks noGrp="1" noChangeAspect="1"/>
          </p:cNvPicPr>
          <p:nvPr>
            <p:ph type="pic" sz="quarter" idx="24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0009" y="4312941"/>
            <a:ext cx="971355" cy="971356"/>
          </a:xfrm>
        </p:spPr>
      </p:pic>
      <p:sp>
        <p:nvSpPr>
          <p:cNvPr id="41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 txBox="1">
            <a:spLocks/>
          </p:cNvSpPr>
          <p:nvPr/>
        </p:nvSpPr>
        <p:spPr>
          <a:xfrm>
            <a:off x="750939" y="3726602"/>
            <a:ext cx="10308051" cy="32152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ЧЛЕНСТВО В МЕЖДУНАРОДНЫХ ОРГАНИЗАЦИЯХ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89039" y="4136429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43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62379" y="5429963"/>
            <a:ext cx="6593264" cy="415325"/>
          </a:xfrm>
          <a:solidFill>
            <a:srgbClr val="291517">
              <a:alpha val="70000"/>
            </a:srgbClr>
          </a:solidFill>
        </p:spPr>
        <p:txBody>
          <a:bodyPr rtlCol="0"/>
          <a:lstStyle/>
          <a:p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ООН  -  ЛАГ  - ВТО  -  ОИС  -  МВФ  - 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исо</a:t>
            </a:r>
            <a:endParaRPr lang="ru-RU" sz="20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Рисунок 33"/>
          <p:cNvPicPr>
            <a:picLocks noGrp="1" noChangeAspect="1"/>
          </p:cNvPicPr>
          <p:nvPr>
            <p:ph type="pic" sz="quarter" idx="26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7489" y="4321457"/>
            <a:ext cx="968704" cy="968704"/>
          </a:xfrm>
        </p:spPr>
      </p:pic>
      <p:pic>
        <p:nvPicPr>
          <p:cNvPr id="7" name="Рисунок 6"/>
          <p:cNvPicPr>
            <a:picLocks noGrp="1" noChangeAspect="1"/>
          </p:cNvPicPr>
          <p:nvPr>
            <p:ph type="pic" sz="quarter" idx="24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58379" y="1934793"/>
            <a:ext cx="1019328" cy="1019328"/>
          </a:xfrm>
        </p:spPr>
      </p:pic>
      <p:pic>
        <p:nvPicPr>
          <p:cNvPr id="10" name="Рисунок 9"/>
          <p:cNvPicPr>
            <a:picLocks noGrp="1" noChangeAspect="1"/>
          </p:cNvPicPr>
          <p:nvPr>
            <p:ph type="pic" sz="quarter" idx="24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20697" y="1924542"/>
            <a:ext cx="1023204" cy="1023204"/>
          </a:xfrm>
        </p:spPr>
      </p:pic>
      <p:pic>
        <p:nvPicPr>
          <p:cNvPr id="8" name="Рисунок 7"/>
          <p:cNvPicPr>
            <a:picLocks noGrp="1" noChangeAspect="1"/>
          </p:cNvPicPr>
          <p:nvPr>
            <p:ph type="pic" sz="quarter" idx="25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59416" y="4319679"/>
            <a:ext cx="959127" cy="959127"/>
          </a:xfrm>
        </p:spPr>
      </p:pic>
      <p:pic>
        <p:nvPicPr>
          <p:cNvPr id="9" name="Рисунок 8"/>
          <p:cNvPicPr>
            <a:picLocks noGrp="1" noChangeAspect="1"/>
          </p:cNvPicPr>
          <p:nvPr>
            <p:ph type="pic" sz="quarter" idx="26"/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3478" y="1945526"/>
            <a:ext cx="1011572" cy="1011572"/>
          </a:xfrm>
        </p:spPr>
      </p:pic>
      <p:pic>
        <p:nvPicPr>
          <p:cNvPr id="12" name="Рисунок 11"/>
          <p:cNvPicPr>
            <a:picLocks noGrp="1" noChangeAspect="1"/>
          </p:cNvPicPr>
          <p:nvPr>
            <p:ph type="pic" sz="quarter" idx="24"/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78615" y="1945526"/>
            <a:ext cx="996076" cy="996076"/>
          </a:xfrm>
        </p:spPr>
      </p:pic>
      <p:pic>
        <p:nvPicPr>
          <p:cNvPr id="15" name="Рисунок 14"/>
          <p:cNvPicPr>
            <a:picLocks noGrp="1" noChangeAspect="1"/>
          </p:cNvPicPr>
          <p:nvPr>
            <p:ph type="pic" sz="quarter" idx="26"/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91822" y="1954072"/>
            <a:ext cx="1008595" cy="1008595"/>
          </a:xfrm>
        </p:spPr>
      </p:pic>
    </p:spTree>
    <p:extLst>
      <p:ext uri="{BB962C8B-B14F-4D97-AF65-F5344CB8AC3E}">
        <p14:creationId xmlns:p14="http://schemas.microsoft.com/office/powerpoint/2010/main" val="267526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0"/>
    </mc:Choice>
    <mc:Fallback>
      <p:transition spd="slow" advTm="264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объект 7" descr="Бежевый прямоугольник">
            <a:extLst>
              <a:ext uri="{FF2B5EF4-FFF2-40B4-BE49-F238E27FC236}">
                <a16:creationId xmlns:a16="http://schemas.microsoft.com/office/drawing/2014/main" id="{400AB11A-4D5E-4CDE-BB60-C8578F59C3E0}"/>
              </a:ext>
            </a:extLst>
          </p:cNvPr>
          <p:cNvSpPr/>
          <p:nvPr/>
        </p:nvSpPr>
        <p:spPr bwMode="white">
          <a:xfrm flipV="1">
            <a:off x="782245" y="1055075"/>
            <a:ext cx="10793518" cy="105503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C3FC51DE-D10A-4DE8-A7E3-22FA2E4FC1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569877" y="5904087"/>
            <a:ext cx="6058183" cy="45719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67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57" y="656792"/>
            <a:ext cx="8284777" cy="398284"/>
          </a:xfrm>
        </p:spPr>
        <p:txBody>
          <a:bodyPr rtlCol="0"/>
          <a:lstStyle/>
          <a:p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стратегии </a:t>
            </a:r>
            <a:r>
              <a:rPr lang="ru-RU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экономики</a:t>
            </a:r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D1BEBF22-A40E-4194-AD9A-12E9E5AB001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04468" y="1250084"/>
            <a:ext cx="10771295" cy="5084042"/>
          </a:xfrm>
          <a:prstGeom prst="rect">
            <a:avLst/>
          </a:prstGeom>
        </p:spPr>
        <p:txBody>
          <a:bodyPr rtlCol="0"/>
          <a:lstStyle/>
          <a:p>
            <a:pPr marL="0" indent="0" algn="just">
              <a:buNone/>
            </a:pP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Алжир, как и многие другие государства, в том числе развивающиеся,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стремится осуществить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трансформацию экономики (чтобы отойти от сырьевой зависимости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своего производства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экспорта) и упрочить свое положение в условиях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глобальной нестабильности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Это во многом ему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удается. Р</a:t>
            </a:r>
          </a:p>
          <a:p>
            <a:pPr marL="0" indent="0" algn="just">
              <a:buNone/>
            </a:pPr>
            <a:r>
              <a:rPr lang="ru-RU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еальный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ВВП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Алжира оценивается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2019 г. в 2,3%, что выше уровня 2018 г. (1,4%). Эта динамика имела место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фоне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небольшого роста цен на углеводороды на мировом рынке. В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среднесрочной перспективе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экономический рост, по прогнозам, останется относительно стабильным —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2,2% в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 и 1,8% в 2021 г. </a:t>
            </a:r>
            <a:endParaRPr lang="ru-RU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Относительно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сдержанный экономический рост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обусловлен главным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образом падением добавленной стоимости в углеводородном секторе, в то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как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в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ненефтяном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секторе продолжает оставаться умеренным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Одной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проблем страны остается низкий уровень диверсификации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промышленности и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 в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целом. Именно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диверсификация национального хозяйства с упором на инновационные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высокотехнологичные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сегменты, может обеспечить стране долгосрочное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устойчивое развитие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как показывает опыт других арабских стран, и прежде всего —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 Персидского залива.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властей есть амбициозный план структурных реформ с целью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упорядочить регулирование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бизнеса, улучшить как управление, так и его прозрачность,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реформировать пенсионную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систему и модернизировать финансовый сектор. Этот план основан на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уже принятых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мерах по улучшению делового климата, включая открытие морских и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воздушных перевозок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частного сектора. </a:t>
            </a:r>
            <a:endParaRPr lang="ru-RU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Низкий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внешний долг страны и значительные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валютные резервы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позволить ей выдержать любые потрясения и реализовать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программу реформ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 жертвуя социальными программами.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395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16"/>
    </mc:Choice>
    <mc:Fallback>
      <p:transition spd="slow" advTm="6016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89FBC09-5A84-45A9-B63B-5DEAA4BE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125" y="1770211"/>
            <a:ext cx="7560000" cy="370166"/>
          </a:xfrm>
        </p:spPr>
        <p:txBody>
          <a:bodyPr rtlCol="0"/>
          <a:lstStyle/>
          <a:p>
            <a:pPr rt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СТРУКТУРЫ ДЛЯ ПАРТНЕРСТВА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3927B38-2109-4A32-9B61-7046301BA0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68</a:t>
            </a:fld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741D6D94-B2BB-401E-AACC-F5CA79C890E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16347" y="2656421"/>
            <a:ext cx="8546953" cy="1144054"/>
          </a:xfrm>
        </p:spPr>
        <p:txBody>
          <a:bodyPr rtlCol="0"/>
          <a:lstStyle/>
          <a:p>
            <a:pPr algn="just"/>
            <a:r>
              <a:rPr lang="ru-RU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Торгово-промышленная палата Алжира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общественной организацией, объединяющей предприятия, компании и деловые союзы Алжира. Миссией палаты является выражение и защита прав и законных интересов своих членов, содействие развитию предпринимательства в Алжире.</a:t>
            </a:r>
          </a:p>
        </p:txBody>
      </p:sp>
      <p:sp>
        <p:nvSpPr>
          <p:cNvPr id="11" name="объект 7" descr="Бежевый прямоугольник">
            <a:extLst>
              <a:ext uri="{FF2B5EF4-FFF2-40B4-BE49-F238E27FC236}">
                <a16:creationId xmlns:a16="http://schemas.microsoft.com/office/drawing/2014/main" id="{0EF37AB9-30F5-41E6-9478-F4DEF99FA9B7}"/>
              </a:ext>
            </a:extLst>
          </p:cNvPr>
          <p:cNvSpPr/>
          <p:nvPr/>
        </p:nvSpPr>
        <p:spPr bwMode="white">
          <a:xfrm flipV="1">
            <a:off x="960224" y="2191468"/>
            <a:ext cx="3636000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8" name="Объект 8">
            <a:extLst>
              <a:ext uri="{FF2B5EF4-FFF2-40B4-BE49-F238E27FC236}">
                <a16:creationId xmlns:a16="http://schemas.microsoft.com/office/drawing/2014/main" id="{741D6D94-B2BB-401E-AACC-F5CA79C890E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616347" y="4209853"/>
            <a:ext cx="8546953" cy="1361901"/>
          </a:xfrm>
        </p:spPr>
        <p:txBody>
          <a:bodyPr rtlCol="0"/>
          <a:lstStyle/>
          <a:p>
            <a:pPr algn="just"/>
            <a:r>
              <a:rPr lang="ru-RU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Алжирская национальная ассоциация </a:t>
            </a:r>
            <a:r>
              <a:rPr lang="ru-RU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торговцев и </a:t>
            </a:r>
            <a:r>
              <a:rPr lang="ru-RU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ремесленников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Общественная некоммерческая организация, которая занимается</a:t>
            </a:r>
            <a:r>
              <a:rPr lang="en-US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защитой интересов торговцев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ремесленников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достижении ими цели успешного развития своего бизнеса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Алжире. Представляет частный сектор при взаимодействии и правительством, поднимая проблемные вопросы и продвигая интересы торговцев и ремесленников в процессе принятия решения со стороны государственных ведомств. </a:t>
            </a:r>
            <a:endParaRPr lang="ru-RU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0224" y="2521759"/>
            <a:ext cx="1401762" cy="1401762"/>
          </a:xfrm>
        </p:spPr>
      </p:pic>
      <p:pic>
        <p:nvPicPr>
          <p:cNvPr id="12" name="Рисунок 11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0224" y="4209853"/>
            <a:ext cx="1401762" cy="1401762"/>
          </a:xfrm>
        </p:spPr>
      </p:pic>
    </p:spTree>
    <p:extLst>
      <p:ext uri="{BB962C8B-B14F-4D97-AF65-F5344CB8AC3E}">
        <p14:creationId xmlns:p14="http://schemas.microsoft.com/office/powerpoint/2010/main" val="2009310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80"/>
    </mc:Choice>
    <mc:Fallback>
      <p:transition spd="slow" advTm="608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69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819" y="3126907"/>
            <a:ext cx="3514362" cy="1156635"/>
          </a:xfrm>
          <a:solidFill>
            <a:schemeClr val="accent5">
              <a:lumMod val="50000"/>
              <a:alpha val="71000"/>
            </a:schemeClr>
          </a:solidFill>
        </p:spPr>
        <p:txBody>
          <a:bodyPr rtlCol="0"/>
          <a:lstStyle/>
          <a:p>
            <a:pPr algn="ctr" rtl="0"/>
            <a:r>
              <a:rPr lang="ru-RU" sz="8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иран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39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6"/>
    </mc:Choice>
    <mc:Fallback>
      <p:transition spd="slow" advTm="229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93" y="0"/>
            <a:ext cx="12012612" cy="6858000"/>
          </a:xfr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объект 7" descr="Бежевый прямоугольник">
            <a:extLst>
              <a:ext uri="{FF2B5EF4-FFF2-40B4-BE49-F238E27FC236}">
                <a16:creationId xmlns:a16="http://schemas.microsoft.com/office/drawing/2014/main" id="{400AB11A-4D5E-4CDE-BB60-C8578F59C3E0}"/>
              </a:ext>
            </a:extLst>
          </p:cNvPr>
          <p:cNvSpPr/>
          <p:nvPr/>
        </p:nvSpPr>
        <p:spPr bwMode="white">
          <a:xfrm>
            <a:off x="782244" y="1217728"/>
            <a:ext cx="10771296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C3FC51DE-D10A-4DE8-A7E3-22FA2E4FC1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569877" y="5904087"/>
            <a:ext cx="6058183" cy="45719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7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58" y="713941"/>
            <a:ext cx="9498278" cy="503789"/>
          </a:xfrm>
        </p:spPr>
        <p:txBody>
          <a:bodyPr rtlCol="0"/>
          <a:lstStyle/>
          <a:p>
            <a:pPr rtl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СТРАТЕГИИ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экономики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D1BEBF22-A40E-4194-AD9A-12E9E5AB001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82244" y="1355775"/>
            <a:ext cx="10771295" cy="5156463"/>
          </a:xfrm>
          <a:prstGeom prst="rect">
            <a:avLst/>
          </a:prstGeom>
        </p:spPr>
        <p:txBody>
          <a:bodyPr rtlCol="0"/>
          <a:lstStyle/>
          <a:p>
            <a:pPr marL="0" indent="0" algn="just">
              <a:buNone/>
            </a:pP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стимулирования активности в неэнергетических отраслях экономики власти Катара запустили проект «Свободная инвестиционная зона», в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которой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компании среднего и малого бизнеса, работающие в сельском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сферах высоких технологий, туризма и других, будут освобождаться от уплаты налогов. В сентябре 2018 года правительство Катара одобрило создание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свободной зоны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регистрации международных средств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массовой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информации, компаний, исследовательских и учебных организаций в сфере СМИ и цифровых медиа. Предусматривается поддержка создания инвестиционных </a:t>
            </a:r>
            <a:r>
              <a:rPr lang="ru-RU" sz="1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медиафондов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кино- и ТВ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производств. </a:t>
            </a:r>
            <a:endParaRPr lang="ru-RU" sz="18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Одновременно государство выступает как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самостоятельный инвестор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проектах, связанных с развитием инфраструктуры, в которую уже вложены десятки миллиардов долларов. Приоритетное внимание уделяется объектам транспорта, жилищному строительству, а также медицине и спорту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правительство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запустило программу «Национальное видение Катара — 2030». Согласно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ей,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уже через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 Катар должен стать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передовой страной с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высокоразвитым обществом, способным обеспечить ее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устойчивое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развитие. Для этого государство вкладывает нефтедоллары в образование, культуру, искусство и инфраструктуру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в одном из университетов занимаются возобновляемыми источниками энергии. В другом готовят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врачей,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тут же проходят практику в больнице,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оснащенной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последнему слову техники. Кампусы обеспечиваются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энергией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солнечных </a:t>
            </a: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батарей, </a:t>
            </a:r>
            <a:r>
              <a:rPr lang="ru-RU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созданных студентами.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644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59"/>
    </mc:Choice>
    <mc:Fallback>
      <p:transition spd="slow" advTm="5559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5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объект 7" descr="Бежевый прямоугольник">
            <a:extLst>
              <a:ext uri="{FF2B5EF4-FFF2-40B4-BE49-F238E27FC236}">
                <a16:creationId xmlns:a16="http://schemas.microsoft.com/office/drawing/2014/main" id="{400AB11A-4D5E-4CDE-BB60-C8578F59C3E0}"/>
              </a:ext>
            </a:extLst>
          </p:cNvPr>
          <p:cNvSpPr/>
          <p:nvPr/>
        </p:nvSpPr>
        <p:spPr bwMode="white">
          <a:xfrm flipV="1">
            <a:off x="782245" y="969349"/>
            <a:ext cx="10779907" cy="105505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70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57" y="571066"/>
            <a:ext cx="7506119" cy="503789"/>
          </a:xfrm>
        </p:spPr>
        <p:txBody>
          <a:bodyPr rtlCol="0"/>
          <a:lstStyle/>
          <a:p>
            <a:pPr rtl="0"/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иран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D1BEBF22-A40E-4194-AD9A-12E9E5AB001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90857" y="1154269"/>
            <a:ext cx="10771295" cy="5208432"/>
          </a:xfrm>
          <a:prstGeom prst="rect">
            <a:avLst/>
          </a:prstGeom>
        </p:spPr>
        <p:txBody>
          <a:bodyPr rtlCol="0"/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ВПП: </a:t>
            </a:r>
            <a:r>
              <a:rPr lang="ru-RU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454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 долл. 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Население: </a:t>
            </a:r>
            <a:r>
              <a:rPr lang="ru-RU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82,91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Исламская Республика Иран — экономически развитое государство Юго-Западной Азии, является крупнейшей экономикой региона, уступая в Азии по объему ВВП только Китаю, Японии, Индии, Турции, Индонезии и Южной Корее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Иране активно ведётся добыча нефти, газа, медных, железных, марганцевых и свинцово-цинковых руд, угля. Имеются нефтеперерабатывающие, нефтехимические предприятия.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Ширoко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представленo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машиностроение и металлообработка, пищевая и текстильная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промышленнoсть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развитo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кустарнoе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прoизводство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кoвров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металлических изделий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Обеспечивая занятость 25% трудоспособного населения страны, располагая достаточными земельными ресурсами, аграрной отрасли пока полностью обеспечивать страну основными видами сельскохозяйственного производства не удается, поэтому до четверти потребности страны в продовольствии в весовом выражении приходится удовлетворять за счет импорта.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Традиционно наибольший объем финансовых поступлений от экспорта услуг Ирана обеспечивается за счет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медицинского туризма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1396 г.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(март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— март 2018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гг.) медицинский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туризм привлек в страну порядка 300 тысяч медицинских туристов, что принесло стране около 1,2 миллиарда долларов США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Транспортная инфраструктура Ирана представляет собой комплекс взаимосвязанных автомобильных и железных дорог, морских портов и таможенных терминалов, эффективно действующих благодаря выгодному географическому расположению страны. Иранским руководством большое внимание уделяется участию в проектах международного транспортного коридора «Север-Юг» и «Великий шелковый путь». </a:t>
            </a:r>
          </a:p>
        </p:txBody>
      </p:sp>
    </p:spTree>
    <p:extLst>
      <p:ext uri="{BB962C8B-B14F-4D97-AF65-F5344CB8AC3E}">
        <p14:creationId xmlns:p14="http://schemas.microsoft.com/office/powerpoint/2010/main" val="3545616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88"/>
    </mc:Choice>
    <mc:Fallback>
      <p:transition spd="slow" advTm="5688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5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377279"/>
            <a:ext cx="7560000" cy="316350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статьи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DDB908-45C5-4999-982F-0A82DA013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71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03564" y="3144417"/>
            <a:ext cx="1690669" cy="529776"/>
          </a:xfrm>
          <a:solidFill>
            <a:schemeClr val="accent5">
              <a:lumMod val="50000"/>
              <a:alpha val="70000"/>
            </a:schemeClr>
          </a:solidFill>
        </p:spPr>
        <p:txBody>
          <a:bodyPr rtlCol="0"/>
          <a:lstStyle/>
          <a:p>
            <a:r>
              <a:rPr lang="ru-RU" sz="1600" spc="-2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Полимеры этилена</a:t>
            </a:r>
            <a:endParaRPr lang="ru-RU" sz="1600" spc="-2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30E095F-965E-476E-B681-EE615BECB0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44997" y="3132386"/>
            <a:ext cx="1773903" cy="492318"/>
          </a:xfrm>
          <a:solidFill>
            <a:schemeClr val="accent5">
              <a:lumMod val="50000"/>
              <a:alpha val="69804"/>
            </a:schemeClr>
          </a:solidFill>
        </p:spPr>
        <p:txBody>
          <a:bodyPr rtlCol="0"/>
          <a:lstStyle/>
          <a:p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Сырая нефть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8669" y="3153375"/>
            <a:ext cx="1480966" cy="524353"/>
          </a:xfrm>
          <a:solidFill>
            <a:schemeClr val="accent5">
              <a:lumMod val="50000"/>
              <a:alpha val="70000"/>
            </a:schemeClr>
          </a:solidFill>
        </p:spPr>
        <p:txBody>
          <a:bodyPr rtlCol="0"/>
          <a:lstStyle/>
          <a:p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Железная руда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51225" y="3159210"/>
            <a:ext cx="1951250" cy="505458"/>
          </a:xfrm>
          <a:solidFill>
            <a:schemeClr val="accent5">
              <a:lumMod val="50000"/>
              <a:alpha val="70000"/>
            </a:schemeClr>
          </a:solidFill>
        </p:spPr>
        <p:txBody>
          <a:bodyPr rtlCol="0"/>
          <a:lstStyle/>
          <a:p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Ациклические спирты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22099" y="1777849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20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 txBox="1">
            <a:spLocks/>
          </p:cNvSpPr>
          <p:nvPr/>
        </p:nvSpPr>
        <p:spPr>
          <a:xfrm>
            <a:off x="734476" y="3876350"/>
            <a:ext cx="7560000" cy="29321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статьи импорта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72575" y="4259825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27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4823" y="5648437"/>
            <a:ext cx="1662853" cy="501931"/>
          </a:xfrm>
          <a:solidFill>
            <a:schemeClr val="accent5">
              <a:lumMod val="50000"/>
              <a:alpha val="70000"/>
            </a:schemeClr>
          </a:solidFill>
        </p:spPr>
        <p:txBody>
          <a:bodyPr rtlCol="0"/>
          <a:lstStyle/>
          <a:p>
            <a:r>
              <a:rPr lang="ru-RU" sz="1400" spc="-2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Вещательное оборудование</a:t>
            </a:r>
            <a:endParaRPr lang="ru-RU" sz="1400" spc="-2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Текст 6">
            <a:extLst>
              <a:ext uri="{FF2B5EF4-FFF2-40B4-BE49-F238E27FC236}">
                <a16:creationId xmlns:a16="http://schemas.microsoft.com/office/drawing/2014/main" id="{030E095F-965E-476E-B681-EE615BECB0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06648" y="5662002"/>
            <a:ext cx="1050599" cy="342175"/>
          </a:xfrm>
          <a:solidFill>
            <a:schemeClr val="accent5">
              <a:lumMod val="50000"/>
              <a:alpha val="70000"/>
            </a:schemeClr>
          </a:solidFill>
        </p:spPr>
        <p:txBody>
          <a:bodyPr rtlCol="0"/>
          <a:lstStyle/>
          <a:p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73563" y="5703960"/>
            <a:ext cx="1486508" cy="296669"/>
          </a:xfrm>
          <a:solidFill>
            <a:schemeClr val="accent5">
              <a:lumMod val="50000"/>
              <a:alpha val="70000"/>
            </a:schemeClr>
          </a:solidFill>
        </p:spPr>
        <p:txBody>
          <a:bodyPr rtlCol="0"/>
          <a:lstStyle/>
          <a:p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кукуруза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96512" y="5660429"/>
            <a:ext cx="1187864" cy="461474"/>
          </a:xfrm>
          <a:solidFill>
            <a:schemeClr val="accent5">
              <a:lumMod val="50000"/>
              <a:alpha val="69804"/>
            </a:schemeClr>
          </a:solidFill>
        </p:spPr>
        <p:txBody>
          <a:bodyPr rtlCol="0"/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Соевые бобы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24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2049" y="1973738"/>
            <a:ext cx="1071792" cy="1071792"/>
          </a:xfrm>
        </p:spPr>
      </p:pic>
      <p:pic>
        <p:nvPicPr>
          <p:cNvPr id="12" name="Рисунок 11"/>
          <p:cNvPicPr>
            <a:picLocks noGrp="1" noChangeAspect="1"/>
          </p:cNvPicPr>
          <p:nvPr>
            <p:ph type="pic" sz="quarter" idx="23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7481" y="2002488"/>
            <a:ext cx="1048346" cy="1048346"/>
          </a:xfrm>
        </p:spPr>
      </p:pic>
      <p:pic>
        <p:nvPicPr>
          <p:cNvPr id="14" name="Рисунок 13"/>
          <p:cNvPicPr>
            <a:picLocks noGrp="1" noChangeAspect="1"/>
          </p:cNvPicPr>
          <p:nvPr>
            <p:ph type="pic" sz="quarter" idx="26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6430" y="1992963"/>
            <a:ext cx="1039640" cy="1039640"/>
          </a:xfrm>
        </p:spPr>
      </p:pic>
      <p:pic>
        <p:nvPicPr>
          <p:cNvPr id="17" name="Рисунок 16"/>
          <p:cNvPicPr>
            <a:picLocks noGrp="1" noChangeAspect="1"/>
          </p:cNvPicPr>
          <p:nvPr>
            <p:ph type="pic" sz="quarter" idx="25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21576" y="1992654"/>
            <a:ext cx="1048962" cy="1048964"/>
          </a:xfrm>
        </p:spPr>
      </p:pic>
      <p:pic>
        <p:nvPicPr>
          <p:cNvPr id="24" name="Рисунок 23"/>
          <p:cNvPicPr>
            <a:picLocks noGrp="1" noChangeAspect="1"/>
          </p:cNvPicPr>
          <p:nvPr>
            <p:ph type="pic" sz="quarter" idx="25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75962" y="1976151"/>
            <a:ext cx="1085046" cy="1085048"/>
          </a:xfrm>
        </p:spPr>
      </p:pic>
      <p:sp>
        <p:nvSpPr>
          <p:cNvPr id="38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75961" y="3198073"/>
            <a:ext cx="1177362" cy="276862"/>
          </a:xfrm>
          <a:solidFill>
            <a:schemeClr val="accent5">
              <a:lumMod val="50000"/>
              <a:alpha val="70000"/>
            </a:schemeClr>
          </a:solidFill>
        </p:spPr>
        <p:txBody>
          <a:bodyPr rtlCol="0"/>
          <a:lstStyle/>
          <a:p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орехи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Рисунок 33"/>
          <p:cNvPicPr>
            <a:picLocks noGrp="1" noChangeAspect="1"/>
          </p:cNvPicPr>
          <p:nvPr>
            <p:ph type="pic" sz="quarter" idx="24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0882" y="4474089"/>
            <a:ext cx="1042959" cy="1042959"/>
          </a:xfrm>
        </p:spPr>
      </p:pic>
      <p:pic>
        <p:nvPicPr>
          <p:cNvPr id="40" name="Рисунок 39"/>
          <p:cNvPicPr>
            <a:picLocks noGrp="1" noChangeAspect="1"/>
          </p:cNvPicPr>
          <p:nvPr>
            <p:ph type="pic" sz="quarter" idx="25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5144" y="4483614"/>
            <a:ext cx="1050683" cy="1050683"/>
          </a:xfrm>
        </p:spPr>
      </p:pic>
      <p:pic>
        <p:nvPicPr>
          <p:cNvPr id="44" name="Рисунок 43"/>
          <p:cNvPicPr>
            <a:picLocks noGrp="1" noChangeAspect="1"/>
          </p:cNvPicPr>
          <p:nvPr>
            <p:ph type="pic" sz="quarter" idx="23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6430" y="4465116"/>
            <a:ext cx="1039640" cy="1039640"/>
          </a:xfrm>
        </p:spPr>
      </p:pic>
      <p:pic>
        <p:nvPicPr>
          <p:cNvPr id="50" name="Рисунок 49"/>
          <p:cNvPicPr>
            <a:picLocks noGrp="1" noChangeAspect="1"/>
          </p:cNvPicPr>
          <p:nvPr>
            <p:ph type="pic" sz="quarter" idx="26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71662" y="4435285"/>
            <a:ext cx="1043538" cy="1043538"/>
          </a:xfrm>
        </p:spPr>
      </p:pic>
      <p:pic>
        <p:nvPicPr>
          <p:cNvPr id="49" name="Рисунок 48"/>
          <p:cNvPicPr>
            <a:picLocks noGrp="1" noChangeAspect="1"/>
          </p:cNvPicPr>
          <p:nvPr>
            <p:ph type="pic" sz="quarter" idx="26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21576" y="4435285"/>
            <a:ext cx="1048962" cy="1048961"/>
          </a:xfrm>
        </p:spPr>
      </p:pic>
      <p:sp>
        <p:nvSpPr>
          <p:cNvPr id="51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73119" y="5647657"/>
            <a:ext cx="1178023" cy="461474"/>
          </a:xfrm>
          <a:solidFill>
            <a:schemeClr val="accent5">
              <a:lumMod val="50000"/>
              <a:alpha val="69804"/>
            </a:schemeClr>
          </a:solidFill>
        </p:spPr>
        <p:txBody>
          <a:bodyPr rtlCol="0"/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Соевы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шрот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778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0"/>
    </mc:Choice>
    <mc:Fallback>
      <p:transition spd="slow" advTm="308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CBC84C2-2B48-4B15-A420-8B5F2BDE23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-5278"/>
            <a:ext cx="12177762" cy="688269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524072"/>
            <a:ext cx="7560000" cy="245341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ТОРГОВЫЕ ПАРТНЕРЫ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DDB908-45C5-4999-982F-0A82DA013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72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9039" y="3236599"/>
            <a:ext cx="10786725" cy="451713"/>
          </a:xfrm>
          <a:solidFill>
            <a:schemeClr val="accent5">
              <a:lumMod val="50000"/>
              <a:alpha val="70000"/>
            </a:schemeClr>
          </a:solidFill>
        </p:spPr>
        <p:txBody>
          <a:bodyPr rtlCol="0"/>
          <a:lstStyle/>
          <a:p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ОАЭ  -  КСА  - США  -  КИТАЙ  -  ЯПОНИЯ  -  ЮЖНАЯ КОРЕЯ  -  БРАЗИЛИЯ</a:t>
            </a:r>
            <a:endParaRPr lang="ru-RU" sz="20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22099" y="1895799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17" name="Рисунок 16"/>
          <p:cNvPicPr>
            <a:picLocks noGrp="1" noChangeAspect="1"/>
          </p:cNvPicPr>
          <p:nvPr>
            <p:ph type="pic" sz="quarter" idx="2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1591" y="2108589"/>
            <a:ext cx="1017933" cy="1017933"/>
          </a:xfrm>
        </p:spPr>
      </p:pic>
      <p:pic>
        <p:nvPicPr>
          <p:cNvPr id="20" name="Рисунок 19"/>
          <p:cNvPicPr>
            <a:picLocks noGrp="1" noChangeAspect="1"/>
          </p:cNvPicPr>
          <p:nvPr>
            <p:ph type="pic" sz="quarter" idx="25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02153" y="2125515"/>
            <a:ext cx="1018358" cy="1018358"/>
          </a:xfrm>
        </p:spPr>
      </p:pic>
      <p:pic>
        <p:nvPicPr>
          <p:cNvPr id="25" name="Рисунок 24"/>
          <p:cNvPicPr>
            <a:picLocks noGrp="1" noChangeAspect="1"/>
          </p:cNvPicPr>
          <p:nvPr>
            <p:ph type="pic" sz="quarter" idx="23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0884" y="4405404"/>
            <a:ext cx="970482" cy="970482"/>
          </a:xfrm>
        </p:spPr>
      </p:pic>
      <p:sp>
        <p:nvSpPr>
          <p:cNvPr id="41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 txBox="1">
            <a:spLocks/>
          </p:cNvSpPr>
          <p:nvPr/>
        </p:nvSpPr>
        <p:spPr>
          <a:xfrm>
            <a:off x="750939" y="3831377"/>
            <a:ext cx="10308051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ЧЛЕНСТВО В МЕЖДУНАРОДНЫХ ОРГАНИЗАЦИЯХ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89039" y="4203104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43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62379" y="5506163"/>
            <a:ext cx="6593264" cy="415325"/>
          </a:xfrm>
          <a:solidFill>
            <a:schemeClr val="accent5">
              <a:lumMod val="50000"/>
              <a:alpha val="70000"/>
            </a:schemeClr>
          </a:solidFill>
        </p:spPr>
        <p:txBody>
          <a:bodyPr rtlCol="0"/>
          <a:lstStyle/>
          <a:p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ООН  - МВФ  - 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вб</a:t>
            </a:r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опек  - 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оис</a:t>
            </a:r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МБРР</a:t>
            </a:r>
            <a:endParaRPr lang="ru-RU" sz="20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Grp="1" noChangeAspect="1"/>
          </p:cNvPicPr>
          <p:nvPr>
            <p:ph type="pic" sz="quarter" idx="24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3315" y="2116000"/>
            <a:ext cx="1024671" cy="1024671"/>
          </a:xfrm>
        </p:spPr>
      </p:pic>
      <p:pic>
        <p:nvPicPr>
          <p:cNvPr id="23" name="Рисунок 22"/>
          <p:cNvPicPr>
            <a:picLocks noGrp="1" noChangeAspect="1"/>
          </p:cNvPicPr>
          <p:nvPr>
            <p:ph type="pic" sz="quarter" idx="26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96580" y="2098964"/>
            <a:ext cx="1028170" cy="1028170"/>
          </a:xfrm>
        </p:spPr>
      </p:pic>
      <p:pic>
        <p:nvPicPr>
          <p:cNvPr id="34" name="Рисунок 33"/>
          <p:cNvPicPr>
            <a:picLocks noGrp="1" noChangeAspect="1"/>
          </p:cNvPicPr>
          <p:nvPr>
            <p:ph type="pic" sz="quarter" idx="26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0126" y="4399683"/>
            <a:ext cx="968704" cy="968704"/>
          </a:xfrm>
        </p:spPr>
      </p:pic>
      <p:pic>
        <p:nvPicPr>
          <p:cNvPr id="12" name="Рисунок 11"/>
          <p:cNvPicPr>
            <a:picLocks noGrp="1" noChangeAspect="1"/>
          </p:cNvPicPr>
          <p:nvPr>
            <p:ph type="pic" sz="quarter" idx="26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1377" y="2110518"/>
            <a:ext cx="1040992" cy="1040992"/>
          </a:xfrm>
        </p:spPr>
      </p:pic>
      <p:pic>
        <p:nvPicPr>
          <p:cNvPr id="18" name="Рисунок 17"/>
          <p:cNvPicPr>
            <a:picLocks noGrp="1" noChangeAspect="1"/>
          </p:cNvPicPr>
          <p:nvPr>
            <p:ph type="pic" sz="quarter" idx="24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40405" y="2110822"/>
            <a:ext cx="1006075" cy="1006075"/>
          </a:xfrm>
        </p:spPr>
      </p:pic>
      <p:pic>
        <p:nvPicPr>
          <p:cNvPr id="24" name="Рисунок 23"/>
          <p:cNvPicPr>
            <a:picLocks noGrp="1" noChangeAspect="1"/>
          </p:cNvPicPr>
          <p:nvPr>
            <p:ph type="pic" sz="quarter" idx="24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50704" y="2092864"/>
            <a:ext cx="1008286" cy="1008286"/>
          </a:xfrm>
        </p:spPr>
      </p:pic>
      <p:pic>
        <p:nvPicPr>
          <p:cNvPr id="11" name="Рисунок 10"/>
          <p:cNvPicPr>
            <a:picLocks noGrp="1" noChangeAspect="1"/>
          </p:cNvPicPr>
          <p:nvPr>
            <p:ph type="pic" sz="quarter" idx="26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84235" y="4402818"/>
            <a:ext cx="961966" cy="961966"/>
          </a:xfrm>
        </p:spPr>
      </p:pic>
      <p:pic>
        <p:nvPicPr>
          <p:cNvPr id="13" name="Рисунок 12"/>
          <p:cNvPicPr>
            <a:picLocks noGrp="1" noChangeAspect="1"/>
          </p:cNvPicPr>
          <p:nvPr>
            <p:ph type="pic" sz="quarter" idx="24"/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36371" y="4395711"/>
            <a:ext cx="976180" cy="976180"/>
          </a:xfrm>
        </p:spPr>
      </p:pic>
      <p:pic>
        <p:nvPicPr>
          <p:cNvPr id="16" name="Рисунок 15"/>
          <p:cNvPicPr>
            <a:picLocks noGrp="1" noChangeAspect="1"/>
          </p:cNvPicPr>
          <p:nvPr>
            <p:ph type="pic" sz="quarter" idx="25"/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17097" y="4405795"/>
            <a:ext cx="962592" cy="962592"/>
          </a:xfrm>
        </p:spPr>
      </p:pic>
      <p:pic>
        <p:nvPicPr>
          <p:cNvPr id="6" name="Рисунок 5"/>
          <p:cNvPicPr>
            <a:picLocks noGrp="1" noChangeAspect="1"/>
          </p:cNvPicPr>
          <p:nvPr>
            <p:ph type="pic" sz="quarter" idx="24"/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3376" y="4399683"/>
            <a:ext cx="973062" cy="973062"/>
          </a:xfrm>
        </p:spPr>
      </p:pic>
    </p:spTree>
    <p:extLst>
      <p:ext uri="{BB962C8B-B14F-4D97-AF65-F5344CB8AC3E}">
        <p14:creationId xmlns:p14="http://schemas.microsoft.com/office/powerpoint/2010/main" val="411014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6"/>
    </mc:Choice>
    <mc:Fallback>
      <p:transition spd="slow" advTm="3296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5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объект 7" descr="Бежевый прямоугольник">
            <a:extLst>
              <a:ext uri="{FF2B5EF4-FFF2-40B4-BE49-F238E27FC236}">
                <a16:creationId xmlns:a16="http://schemas.microsoft.com/office/drawing/2014/main" id="{400AB11A-4D5E-4CDE-BB60-C8578F59C3E0}"/>
              </a:ext>
            </a:extLst>
          </p:cNvPr>
          <p:cNvSpPr/>
          <p:nvPr/>
        </p:nvSpPr>
        <p:spPr bwMode="white">
          <a:xfrm flipV="1">
            <a:off x="791770" y="997925"/>
            <a:ext cx="10471909" cy="105504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73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382" y="599641"/>
            <a:ext cx="10566504" cy="503789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D1BEBF22-A40E-4194-AD9A-12E9E5AB001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00382" y="1182843"/>
            <a:ext cx="10771295" cy="5344671"/>
          </a:xfrm>
          <a:prstGeom prst="rect">
            <a:avLst/>
          </a:prstGeom>
        </p:spPr>
        <p:txBody>
          <a:bodyPr rtlCol="0"/>
          <a:lstStyle/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Мировой опыт Ирана показал, что даже находясь в тяжелом состоянии мировой изоляции со стороны основных потребителей нефти и газа страна, экономика которой основывается на углеводородном секторе, может выстоять и стать желанным объектом для инвестиций после отмены санкций. Иран является второй экономикой в регионе Ближнего Востока и Северной Африки после Саудовской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Аравии.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аходится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втором месте по запасам природного газа и на четвертом по разведанным запасам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нефти. Одной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основных целей экономического развития Ирана является выход на мировой рынок не только в качестве поставщика нефти, но и в качестве производителя качественной продукции с высокой долей добавленной стоимости. Правительством Ирана был выпущен пятилетний план на период с 2016 по 2021 гг., в котором обозначены три основных вектора развития: устойчивая экономика, технологический и научный прогресс, продвижение культурного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превосходства. Несмотря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сильную зависимость от нефтедобывающего сектора начали реализовываться планы по диверсификации экономики за счет направления доходов, полученных от продажи нефти, не в нефтегазовую отрасль, а на развитие промышленности. Иранская сторона очень хорошо понимает, что зависимость от цен на нефть является угрозой национальной безопасности и оказавшись в полнейшей изоляции со стороны западного мира, с заблокированными денежными средствами, политика диверсификации стала не очередным экономическим направлением, а вопросом выживания. В результате Иран достиг хороших результатов: 50% - составляет сфера услуг, 41% - промышленность и 9% - сельское хозяйство. Э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кономика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Ирана стала более диверсифицированной по сравнению с другими странами Персидского залива.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октября 2019 г. между Ираном и ЕАЭС действует Временное соглашение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ЗСТ.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Несмотря на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непростой период, связанный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ужесточением санкций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США в отношении Тегерана и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локдаунами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из-за пандемии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коронавирсуса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2020г. товарооборот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 ЕАЭС и Ираном показал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положительную динамику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достигнув 2,9 млрд долл., что на 18% превысило показатели 2019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Учитывая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Ирана в системе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международной торговли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ВТО,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экспортеров ЕАЭС имеется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определенное преимущество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виде заключенного соглашения о зоне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свободной торговли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542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24"/>
    </mc:Choice>
    <mc:Fallback>
      <p:transition spd="slow" advTm="5224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89FBC09-5A84-45A9-B63B-5DEAA4BE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446361"/>
            <a:ext cx="7560000" cy="370166"/>
          </a:xfrm>
        </p:spPr>
        <p:txBody>
          <a:bodyPr rtlCol="0"/>
          <a:lstStyle/>
          <a:p>
            <a:pPr rt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СТРУКТУРЫ ДЛЯ ПАРТНЕРСТВА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3927B38-2109-4A32-9B61-7046301BA0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74</a:t>
            </a:fld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741D6D94-B2BB-401E-AACC-F5CA79C890E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159145" y="2064702"/>
            <a:ext cx="9398593" cy="2098168"/>
          </a:xfrm>
        </p:spPr>
        <p:txBody>
          <a:bodyPr rtlCol="0"/>
          <a:lstStyle/>
          <a:p>
            <a:pPr algn="just"/>
            <a:r>
              <a:rPr lang="ru-RU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Палата </a:t>
            </a:r>
            <a:r>
              <a:rPr lang="ru-RU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торговли, промышленности, </a:t>
            </a:r>
            <a:r>
              <a:rPr lang="ru-RU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рудников </a:t>
            </a:r>
            <a:r>
              <a:rPr lang="ru-RU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сельского </a:t>
            </a:r>
            <a:r>
              <a:rPr lang="ru-RU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 Ирана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Палата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некоммерческой организацией. У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чреждена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Меджлисом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(парламентом) Ирана.</a:t>
            </a:r>
            <a:r>
              <a:rPr lang="en-US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Членами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Палаты является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порядка 30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тысяч компаний и учреждений по всему Ирану и имеет исключительно важную роль в экономике страны.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Внешняя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торговля (экспорт и импорт) возможна только при наличии «торговой карты» (выпускаемой ТПП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).Палата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консультирует три ветви власти: законодательную, исполнительную и судебную.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Палата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присутствует в деятельности большинства экономических учреждений, таких, как Совет по вопросам финансов и кредитов, Высший совет по экспорту, Совет по диалогу, Совет по конкуренции и др., как ведомство принимающее решение и определяющее политику учреждения. </a:t>
            </a:r>
          </a:p>
          <a:p>
            <a:pPr algn="just"/>
            <a:endParaRPr lang="ru-RU" b="1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7" descr="Бежевый прямоугольник">
            <a:extLst>
              <a:ext uri="{FF2B5EF4-FFF2-40B4-BE49-F238E27FC236}">
                <a16:creationId xmlns:a16="http://schemas.microsoft.com/office/drawing/2014/main" id="{0EF37AB9-30F5-41E6-9478-F4DEF99FA9B7}"/>
              </a:ext>
            </a:extLst>
          </p:cNvPr>
          <p:cNvSpPr/>
          <p:nvPr/>
        </p:nvSpPr>
        <p:spPr bwMode="white">
          <a:xfrm flipV="1">
            <a:off x="722099" y="1848568"/>
            <a:ext cx="3636000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8" name="Объект 8">
            <a:extLst>
              <a:ext uri="{FF2B5EF4-FFF2-40B4-BE49-F238E27FC236}">
                <a16:creationId xmlns:a16="http://schemas.microsoft.com/office/drawing/2014/main" id="{741D6D94-B2BB-401E-AACC-F5CA79C890E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159144" y="4142822"/>
            <a:ext cx="9398593" cy="1787959"/>
          </a:xfrm>
        </p:spPr>
        <p:txBody>
          <a:bodyPr rtlCol="0"/>
          <a:lstStyle/>
          <a:p>
            <a:pPr algn="just"/>
            <a:r>
              <a:rPr lang="ru-RU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развития торговли Ирана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является независимым юридическим лицом и государственным институтом при Министерстве торговли и управляется с соблюдением соответствующих законов и положений Устава организации. Задачи Организации развития торговли включают в себя: развитие внешней торговли, расширения рынков экспорта иранских товаров и услуг, подготовка законов, подходящих для ведения коммерческой деятельности и развития двусторонних, многосторонних и региональных отношений с другими странами. </a:t>
            </a: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2100981"/>
            <a:ext cx="1244356" cy="1244356"/>
          </a:xfrm>
        </p:spPr>
      </p:pic>
      <p:pic>
        <p:nvPicPr>
          <p:cNvPr id="4" name="Рисунок 3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000" y="4216905"/>
            <a:ext cx="1244569" cy="1244569"/>
          </a:xfrm>
        </p:spPr>
      </p:pic>
    </p:spTree>
    <p:extLst>
      <p:ext uri="{BB962C8B-B14F-4D97-AF65-F5344CB8AC3E}">
        <p14:creationId xmlns:p14="http://schemas.microsoft.com/office/powerpoint/2010/main" val="2481228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2"/>
    </mc:Choice>
    <mc:Fallback>
      <p:transition spd="slow" advTm="6112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75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0" y="3012607"/>
            <a:ext cx="9801225" cy="1156635"/>
          </a:xfrm>
          <a:solidFill>
            <a:schemeClr val="tx2"/>
          </a:solidFill>
        </p:spPr>
        <p:txBody>
          <a:bodyPr rtlCol="0"/>
          <a:lstStyle/>
          <a:p>
            <a:pPr algn="ctr" rtl="0"/>
            <a:r>
              <a:rPr lang="ru-RU" sz="8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туркменистан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206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4"/>
    </mc:Choice>
    <mc:Fallback>
      <p:transition spd="slow" advTm="3104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объект 7" descr="Бежевый прямоугольник">
            <a:extLst>
              <a:ext uri="{FF2B5EF4-FFF2-40B4-BE49-F238E27FC236}">
                <a16:creationId xmlns:a16="http://schemas.microsoft.com/office/drawing/2014/main" id="{400AB11A-4D5E-4CDE-BB60-C8578F59C3E0}"/>
              </a:ext>
            </a:extLst>
          </p:cNvPr>
          <p:cNvSpPr/>
          <p:nvPr/>
        </p:nvSpPr>
        <p:spPr bwMode="white">
          <a:xfrm flipV="1">
            <a:off x="782245" y="1150324"/>
            <a:ext cx="10779907" cy="105505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76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57" y="752041"/>
            <a:ext cx="5962368" cy="503789"/>
          </a:xfrm>
        </p:spPr>
        <p:txBody>
          <a:bodyPr rtlCol="0"/>
          <a:lstStyle/>
          <a:p>
            <a:pPr rtl="0"/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туркменистан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D1BEBF22-A40E-4194-AD9A-12E9E5AB001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90857" y="1392958"/>
            <a:ext cx="10771295" cy="5182181"/>
          </a:xfrm>
          <a:prstGeom prst="rect">
            <a:avLst/>
          </a:prstGeom>
        </p:spPr>
        <p:txBody>
          <a:bodyPr rtlCol="0"/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ВПП: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40,76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 долл. 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Население: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5,9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Туркменистана базируется на добыче природного газа и других полезных ископаемых и сельском хозяйстве, основой которого выступает хлопководство. В республике функционирует 9 крупных электростанций, развиваются химическая, текстильная промышленность и судостроение.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Туркмения занимает 10-е место в мире по объему добычи природного газа и 4-е – по величине его запасов. 65-75% «голубого топлива» страна экспортирует. 80% газовых месторождений разрабатывает государственный концерн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Туркменгаз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Страна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добывает 10 млн тонн нефти, 65% которой экспортирует. Совокупные разведанные запасы «черного золота» в стране на начало 2019 года оценены в 400 млн тонн.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хозяйство является источником средств к существованию для более, чем половины населения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страны.Туркмения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входит в десятку мировых производителей хлопка, под выращивание которого отведена примерно половина всех орошаемых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2009 года в Туркмении работает металлургический завод, который производит арматуру, уголки и швеллеры. Сталь плавят из лома или импортируемой руды. 36% продукции идет на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экспорт. С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 года в стране работает совместное немецко-туркменское предприятие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Inros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Lackner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AG, которое занимается строительством морских и речных судов.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сильных сторон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национального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 можно выделить: запасы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газа и нефти, благоприятный климат и равнинный ландшафт для возделывания хлопка и зерна,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активная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поддержка промышленного производства.</a:t>
            </a:r>
          </a:p>
        </p:txBody>
      </p:sp>
    </p:spTree>
    <p:extLst>
      <p:ext uri="{BB962C8B-B14F-4D97-AF65-F5344CB8AC3E}">
        <p14:creationId xmlns:p14="http://schemas.microsoft.com/office/powerpoint/2010/main" val="3864367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68"/>
    </mc:Choice>
    <mc:Fallback>
      <p:transition spd="slow" advTm="5968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CBC84C2-2B48-4B15-A420-8B5F2BDE23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62415" y="110673"/>
            <a:ext cx="11849585" cy="6582358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243929"/>
            <a:ext cx="7560000" cy="360000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статьи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DDB908-45C5-4999-982F-0A82DA013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77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13504" y="2902016"/>
            <a:ext cx="1313807" cy="487855"/>
          </a:xfrm>
          <a:solidFill>
            <a:schemeClr val="tx2">
              <a:alpha val="80000"/>
            </a:schemeClr>
          </a:solidFill>
        </p:spPr>
        <p:txBody>
          <a:bodyPr rtlCol="0"/>
          <a:lstStyle/>
          <a:p>
            <a:r>
              <a:rPr lang="ru-RU" sz="16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Нефтяной газ</a:t>
            </a:r>
            <a:endParaRPr lang="ru-RU" sz="16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30E095F-965E-476E-B681-EE615BECB0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72601" y="2897012"/>
            <a:ext cx="1134216" cy="358561"/>
          </a:xfrm>
          <a:solidFill>
            <a:schemeClr val="tx2">
              <a:alpha val="90000"/>
            </a:scheme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нефть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60223" y="2834906"/>
            <a:ext cx="1469200" cy="610508"/>
          </a:xfrm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Хлопковая пряжа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318883" y="2932913"/>
            <a:ext cx="1709449" cy="504535"/>
          </a:xfrm>
          <a:solidFill>
            <a:schemeClr val="tx2">
              <a:alpha val="90000"/>
            </a:scheme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Азотные удобрения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22099" y="1606399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108" name="Рисунок 107"/>
          <p:cNvPicPr>
            <a:picLocks noGrp="1" noChangeAspect="1"/>
          </p:cNvPicPr>
          <p:nvPr>
            <p:ph type="pic" sz="quarter" idx="24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33579" y="1798189"/>
            <a:ext cx="1012261" cy="1012261"/>
          </a:xfrm>
        </p:spPr>
      </p:pic>
      <p:sp>
        <p:nvSpPr>
          <p:cNvPr id="20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 txBox="1">
            <a:spLocks/>
          </p:cNvSpPr>
          <p:nvPr/>
        </p:nvSpPr>
        <p:spPr>
          <a:xfrm>
            <a:off x="734476" y="3581160"/>
            <a:ext cx="7560000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статьи импорта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72575" y="3993210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27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04014" y="5514674"/>
            <a:ext cx="1860202" cy="344967"/>
          </a:xfrm>
        </p:spPr>
        <p:txBody>
          <a:bodyPr rtlCol="0"/>
          <a:lstStyle/>
          <a:p>
            <a:r>
              <a:rPr lang="ru-RU" sz="14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Железные трубы</a:t>
            </a:r>
            <a:endParaRPr lang="ru-RU" sz="14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Текст 6">
            <a:extLst>
              <a:ext uri="{FF2B5EF4-FFF2-40B4-BE49-F238E27FC236}">
                <a16:creationId xmlns:a16="http://schemas.microsoft.com/office/drawing/2014/main" id="{030E095F-965E-476E-B681-EE615BECB0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57546" y="5309185"/>
            <a:ext cx="1649021" cy="734867"/>
          </a:xfrm>
        </p:spPr>
        <p:txBody>
          <a:bodyPr rtlCol="0"/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Машины, механизмы и оборудование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3776" y="5411929"/>
            <a:ext cx="1800448" cy="550456"/>
          </a:xfrm>
        </p:spPr>
        <p:txBody>
          <a:bodyPr rtlCol="0"/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Вещательное оборудование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59122" y="5469636"/>
            <a:ext cx="1789748" cy="492749"/>
          </a:xfrm>
        </p:spPr>
        <p:txBody>
          <a:bodyPr rtlCol="0"/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Лекарственные препараты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15270" y="2873995"/>
            <a:ext cx="1804117" cy="573310"/>
          </a:xfrm>
        </p:spPr>
        <p:txBody>
          <a:bodyPr rtlCol="0"/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электроэнергия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50492" y="5469636"/>
            <a:ext cx="1330293" cy="413964"/>
          </a:xfrm>
        </p:spPr>
        <p:txBody>
          <a:bodyPr rtlCol="0"/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тракторы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Grp="1" noChangeAspect="1"/>
          </p:cNvPicPr>
          <p:nvPr>
            <p:ph type="pic" sz="quarter" idx="23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6406" y="1798150"/>
            <a:ext cx="1012337" cy="1012337"/>
          </a:xfrm>
        </p:spPr>
      </p:pic>
      <p:pic>
        <p:nvPicPr>
          <p:cNvPr id="10" name="Рисунок 9"/>
          <p:cNvPicPr>
            <a:picLocks noGrp="1" noChangeAspect="1"/>
          </p:cNvPicPr>
          <p:nvPr>
            <p:ph type="pic" sz="quarter" idx="25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5743" y="1798150"/>
            <a:ext cx="958161" cy="958161"/>
          </a:xfrm>
        </p:spPr>
      </p:pic>
      <p:pic>
        <p:nvPicPr>
          <p:cNvPr id="13" name="Рисунок 12"/>
          <p:cNvPicPr>
            <a:picLocks noGrp="1" noChangeAspect="1"/>
          </p:cNvPicPr>
          <p:nvPr>
            <p:ph type="pic" sz="quarter" idx="26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67625" y="1802719"/>
            <a:ext cx="954145" cy="954145"/>
          </a:xfrm>
        </p:spPr>
      </p:pic>
      <p:pic>
        <p:nvPicPr>
          <p:cNvPr id="18" name="Рисунок 17"/>
          <p:cNvPicPr>
            <a:picLocks noGrp="1" noChangeAspect="1"/>
          </p:cNvPicPr>
          <p:nvPr>
            <p:ph type="pic" sz="quarter" idx="26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17240" y="1797032"/>
            <a:ext cx="996799" cy="996799"/>
          </a:xfrm>
        </p:spPr>
      </p:pic>
      <p:pic>
        <p:nvPicPr>
          <p:cNvPr id="23" name="Рисунок 22"/>
          <p:cNvPicPr>
            <a:picLocks noGrp="1" noChangeAspect="1"/>
          </p:cNvPicPr>
          <p:nvPr>
            <p:ph type="pic" sz="quarter" idx="24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33579" y="4191071"/>
            <a:ext cx="1039172" cy="1039172"/>
          </a:xfrm>
        </p:spPr>
      </p:pic>
      <p:pic>
        <p:nvPicPr>
          <p:cNvPr id="25" name="Рисунок 24"/>
          <p:cNvPicPr>
            <a:picLocks noGrp="1" noChangeAspect="1"/>
          </p:cNvPicPr>
          <p:nvPr>
            <p:ph type="pic" sz="quarter" idx="25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6406" y="4217278"/>
            <a:ext cx="1011703" cy="1011703"/>
          </a:xfrm>
        </p:spPr>
      </p:pic>
      <p:pic>
        <p:nvPicPr>
          <p:cNvPr id="34" name="Рисунок 33"/>
          <p:cNvPicPr>
            <a:picLocks noGrp="1" noChangeAspect="1"/>
          </p:cNvPicPr>
          <p:nvPr>
            <p:ph type="pic" sz="quarter" idx="26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1031" y="4217278"/>
            <a:ext cx="1011703" cy="1011703"/>
          </a:xfrm>
        </p:spPr>
      </p:pic>
      <p:pic>
        <p:nvPicPr>
          <p:cNvPr id="37" name="Рисунок 36"/>
          <p:cNvPicPr>
            <a:picLocks noGrp="1" noChangeAspect="1"/>
          </p:cNvPicPr>
          <p:nvPr>
            <p:ph type="pic" sz="quarter" idx="24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67625" y="4178953"/>
            <a:ext cx="1057275" cy="1057275"/>
          </a:xfrm>
        </p:spPr>
      </p:pic>
      <p:pic>
        <p:nvPicPr>
          <p:cNvPr id="40" name="Рисунок 39"/>
          <p:cNvPicPr>
            <a:picLocks noGrp="1" noChangeAspect="1"/>
          </p:cNvPicPr>
          <p:nvPr>
            <p:ph type="pic" sz="quarter" idx="25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13777" y="4188432"/>
            <a:ext cx="1040549" cy="1040549"/>
          </a:xfrm>
        </p:spPr>
      </p:pic>
    </p:spTree>
    <p:extLst>
      <p:ext uri="{BB962C8B-B14F-4D97-AF65-F5344CB8AC3E}">
        <p14:creationId xmlns:p14="http://schemas.microsoft.com/office/powerpoint/2010/main" val="1519864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2"/>
    </mc:Choice>
    <mc:Fallback>
      <p:transition spd="slow" advTm="2792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CBC84C2-2B48-4B15-A420-8B5F2BDE23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94532" y="179109"/>
            <a:ext cx="11832000" cy="6513922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495497"/>
            <a:ext cx="7560000" cy="360000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ТОРГОВЫЕ ПАРТНЕРЫ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DDB908-45C5-4999-982F-0A82DA013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78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84149" y="3202556"/>
            <a:ext cx="8440951" cy="451713"/>
          </a:xfrm>
        </p:spPr>
        <p:txBody>
          <a:bodyPr rtlCol="0"/>
          <a:lstStyle/>
          <a:p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турция</a:t>
            </a:r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оаэ</a:t>
            </a:r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япоНИЯ</a:t>
            </a:r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китай</a:t>
            </a:r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россия</a:t>
            </a:r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узбекистан</a:t>
            </a:r>
            <a:endParaRPr lang="ru-RU" sz="20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22099" y="1886274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25" name="Рисунок 24"/>
          <p:cNvPicPr>
            <a:picLocks noGrp="1" noChangeAspect="1"/>
          </p:cNvPicPr>
          <p:nvPr>
            <p:ph type="pic" sz="quarter" idx="2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5382" y="4504019"/>
            <a:ext cx="970482" cy="970482"/>
          </a:xfrm>
        </p:spPr>
      </p:pic>
      <p:sp>
        <p:nvSpPr>
          <p:cNvPr id="41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 txBox="1">
            <a:spLocks/>
          </p:cNvSpPr>
          <p:nvPr/>
        </p:nvSpPr>
        <p:spPr>
          <a:xfrm>
            <a:off x="750939" y="3882367"/>
            <a:ext cx="10308051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ЧЛЕНСТВО В МЕЖДУНАРОДНЫХ ОРГАНИЗАЦИЯХ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89039" y="4292194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43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53333" y="5572816"/>
            <a:ext cx="5303262" cy="415325"/>
          </a:xfrm>
        </p:spPr>
        <p:txBody>
          <a:bodyPr rtlCol="0"/>
          <a:lstStyle/>
          <a:p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ООН  - 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мвф</a:t>
            </a:r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оис</a:t>
            </a:r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мбрр</a:t>
            </a:r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МФК  -  АБР</a:t>
            </a:r>
            <a:endParaRPr lang="ru-RU" sz="20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sz="quarter" idx="26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11025" y="2085975"/>
            <a:ext cx="1000125" cy="1000125"/>
          </a:xfrm>
        </p:spPr>
      </p:pic>
      <p:pic>
        <p:nvPicPr>
          <p:cNvPr id="29" name="Рисунок 28"/>
          <p:cNvPicPr>
            <a:picLocks noGrp="1" noChangeAspect="1"/>
          </p:cNvPicPr>
          <p:nvPr>
            <p:ph type="pic" sz="quarter" idx="26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34790" y="4502735"/>
            <a:ext cx="967355" cy="967356"/>
          </a:xfrm>
        </p:spPr>
      </p:pic>
      <p:pic>
        <p:nvPicPr>
          <p:cNvPr id="9" name="Рисунок 8"/>
          <p:cNvPicPr>
            <a:picLocks noGrp="1" noChangeAspect="1"/>
          </p:cNvPicPr>
          <p:nvPr>
            <p:ph type="pic" sz="quarter" idx="23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6424" y="2084424"/>
            <a:ext cx="1014015" cy="1014015"/>
          </a:xfrm>
        </p:spPr>
      </p:pic>
      <p:pic>
        <p:nvPicPr>
          <p:cNvPr id="13" name="Рисунок 12"/>
          <p:cNvPicPr>
            <a:picLocks noGrp="1" noChangeAspect="1"/>
          </p:cNvPicPr>
          <p:nvPr>
            <p:ph type="pic" sz="quarter" idx="26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1237" y="2088601"/>
            <a:ext cx="1007799" cy="1007799"/>
          </a:xfrm>
        </p:spPr>
      </p:pic>
      <p:pic>
        <p:nvPicPr>
          <p:cNvPr id="15" name="Рисунок 14"/>
          <p:cNvPicPr>
            <a:picLocks noGrp="1" noChangeAspect="1"/>
          </p:cNvPicPr>
          <p:nvPr>
            <p:ph type="pic" sz="quarter" idx="24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98987" y="2082215"/>
            <a:ext cx="1025820" cy="1025820"/>
          </a:xfrm>
        </p:spPr>
      </p:pic>
      <p:pic>
        <p:nvPicPr>
          <p:cNvPr id="22" name="Рисунок 21"/>
          <p:cNvPicPr>
            <a:picLocks noGrp="1" noChangeAspect="1"/>
          </p:cNvPicPr>
          <p:nvPr>
            <p:ph type="pic" sz="quarter" idx="25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3337" y="2082215"/>
            <a:ext cx="1020572" cy="1020572"/>
          </a:xfrm>
        </p:spPr>
      </p:pic>
      <p:pic>
        <p:nvPicPr>
          <p:cNvPr id="27" name="Рисунок 26"/>
          <p:cNvPicPr>
            <a:picLocks noGrp="1" noChangeAspect="1"/>
          </p:cNvPicPr>
          <p:nvPr>
            <p:ph type="pic" sz="quarter" idx="24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18210" y="2087562"/>
            <a:ext cx="998537" cy="998538"/>
          </a:xfrm>
        </p:spPr>
      </p:pic>
      <p:pic>
        <p:nvPicPr>
          <p:cNvPr id="35" name="Рисунок 34"/>
          <p:cNvPicPr>
            <a:picLocks noGrp="1" noChangeAspect="1"/>
          </p:cNvPicPr>
          <p:nvPr>
            <p:ph type="pic" sz="quarter" idx="24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4262" y="4499377"/>
            <a:ext cx="970714" cy="970714"/>
          </a:xfrm>
        </p:spPr>
      </p:pic>
      <p:pic>
        <p:nvPicPr>
          <p:cNvPr id="34" name="Рисунок 33"/>
          <p:cNvPicPr>
            <a:picLocks noGrp="1" noChangeAspect="1"/>
          </p:cNvPicPr>
          <p:nvPr>
            <p:ph type="pic" sz="quarter" idx="24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3301" y="4503340"/>
            <a:ext cx="966788" cy="966788"/>
          </a:xfrm>
        </p:spPr>
      </p:pic>
      <p:pic>
        <p:nvPicPr>
          <p:cNvPr id="37" name="Рисунок 36"/>
          <p:cNvPicPr>
            <a:picLocks noGrp="1" noChangeAspect="1"/>
          </p:cNvPicPr>
          <p:nvPr>
            <p:ph type="pic" sz="quarter" idx="26"/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32786" y="4499377"/>
            <a:ext cx="970712" cy="970713"/>
          </a:xfrm>
        </p:spPr>
      </p:pic>
      <p:pic>
        <p:nvPicPr>
          <p:cNvPr id="40" name="Рисунок 39"/>
          <p:cNvPicPr>
            <a:picLocks noGrp="1" noChangeAspect="1"/>
          </p:cNvPicPr>
          <p:nvPr>
            <p:ph type="pic" sz="quarter" idx="25"/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85417" y="4499377"/>
            <a:ext cx="978554" cy="978554"/>
          </a:xfrm>
        </p:spPr>
      </p:pic>
    </p:spTree>
    <p:extLst>
      <p:ext uri="{BB962C8B-B14F-4D97-AF65-F5344CB8AC3E}">
        <p14:creationId xmlns:p14="http://schemas.microsoft.com/office/powerpoint/2010/main" val="2080571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0"/>
    </mc:Choice>
    <mc:Fallback>
      <p:transition spd="slow" advTm="256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объект 7" descr="Бежевый прямоугольник">
            <a:extLst>
              <a:ext uri="{FF2B5EF4-FFF2-40B4-BE49-F238E27FC236}">
                <a16:creationId xmlns:a16="http://schemas.microsoft.com/office/drawing/2014/main" id="{400AB11A-4D5E-4CDE-BB60-C8578F59C3E0}"/>
              </a:ext>
            </a:extLst>
          </p:cNvPr>
          <p:cNvSpPr/>
          <p:nvPr/>
        </p:nvSpPr>
        <p:spPr bwMode="white">
          <a:xfrm flipV="1">
            <a:off x="782245" y="893150"/>
            <a:ext cx="10471909" cy="105504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79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57" y="532967"/>
            <a:ext cx="10557958" cy="398284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стратегии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экономики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D1BEBF22-A40E-4194-AD9A-12E9E5AB001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82245" y="1079550"/>
            <a:ext cx="10771295" cy="5286039"/>
          </a:xfrm>
          <a:prstGeom prst="rect">
            <a:avLst/>
          </a:prstGeom>
        </p:spPr>
        <p:txBody>
          <a:bodyPr rtlCol="0"/>
          <a:lstStyle/>
          <a:p>
            <a:pPr marL="0" indent="0" algn="just">
              <a:buNone/>
            </a:pP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Ключевой отраслью экономики является нефтегазовый комплекс, который определяет общую экономическую ситуацию в стране. Благополучие страны на протяжении многих лет базировалось на доходах, получаемых от экспорта углеводородов, занимающих около 90% в общем объеме туркменского </a:t>
            </a: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экспорта. В 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связи с падением мировых цен на энергоносители последние годы отмечается снижение объема валютной выручки и сокращение доходов в государственный бюджет. Это вынуждает Туркменистан активно работать над привлечением кредитных и инвестиционных ресурсов</a:t>
            </a: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в стране осуществлено и продолжает осуществляться строительство более двух тысяч крупных объектов общей стоимостью свыше 50 миллиардов долларов США, среди наиболее значимых из них — олимпийский городок в г. Ашхабаде к «</a:t>
            </a:r>
            <a:r>
              <a:rPr lang="ru-RU" sz="1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Азиаде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- 2017» (оценивается в 5 миллиардов долларов США), международный морской порт в г. Туркменбаши (2 миллиарда долларов США), автомобильная дорога «Ашхабад — </a:t>
            </a:r>
            <a:r>
              <a:rPr lang="ru-RU" sz="1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Туркменабат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(2,3 миллиарда долларов США), туристическая зона «</a:t>
            </a:r>
            <a:r>
              <a:rPr lang="ru-RU" sz="1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Аваза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на каспийском побережье и множество других </a:t>
            </a: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проектов.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Руководством 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Туркменистана предпринимаются шаги по диверсификации экономики, минимизации последствий кризиса на рынке углеводородов. Приняты Государственная программа по наращиванию объемов экспорта и Государственная программа по производству импортозамещающей продукции, которые предусматривают строительство более 1000 новых предприятий.</a:t>
            </a:r>
          </a:p>
          <a:p>
            <a:pPr marL="0" indent="0" algn="just">
              <a:buNone/>
            </a:pP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Туркменистан на настоящем этапе является активный участником реализации проектов по строительству </a:t>
            </a:r>
            <a:r>
              <a:rPr lang="ru-RU" sz="1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Транскаспийского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газопровода с целью выхода на европейский рынок и газопровода Туркменистан — Афганистан — Пакистан — Индия (ТАПИ). Строительство ТАПИ ведется с декабря 2015 г</a:t>
            </a: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двусторонних отношениях как стратегические характеризуются отношения с Турцией, которая является одним из крупнейших торговых партнеров Ашхабада. В Туркменистане зарегистрировано около 600 турецких компаний, работающих в сфере торговли, инвестиций, строительства, энергетики, транспорта, связи, текстильной и перерабатывающей </a:t>
            </a: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промышленности.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Деловые </a:t>
            </a:r>
            <a:r>
              <a:rPr lang="ru-RU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отношения налажены Туркменистаном с Японией, Южной Кореей, Индией, Афганистаном, Пакистаном и Казахстаном. Набирает обороты сотрудничество с ОАЭ, Саудовской Аравией и Россией.</a:t>
            </a:r>
            <a:endParaRPr lang="ru-RU" sz="15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400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88"/>
    </mc:Choice>
    <mc:Fallback>
      <p:transition spd="slow" advTm="588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89FBC09-5A84-45A9-B63B-5DEAA4BE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217761"/>
            <a:ext cx="7560000" cy="370166"/>
          </a:xfrm>
        </p:spPr>
        <p:txBody>
          <a:bodyPr rtlCol="0"/>
          <a:lstStyle/>
          <a:p>
            <a:pPr rt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СТРУКТУРЫ ДЛЯ ПАРТНЕРСТВА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9A93DB-B3B6-47AF-84B6-0AE60CEEF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0" y="1935782"/>
            <a:ext cx="9480264" cy="1538269"/>
          </a:xfrm>
        </p:spPr>
        <p:txBody>
          <a:bodyPr rtlCol="0"/>
          <a:lstStyle/>
          <a:p>
            <a:pPr algn="just"/>
            <a:r>
              <a:rPr lang="ru-RU" b="1" i="1" noProof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Торгово-промышленная палата </a:t>
            </a:r>
            <a:r>
              <a:rPr lang="ru-RU" b="1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Катара</a:t>
            </a:r>
            <a:r>
              <a:rPr lang="ru-RU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Некоммерческая </a:t>
            </a:r>
            <a:r>
              <a:rPr lang="ru-RU" i="1" noProof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неправительственная организация, </a:t>
            </a:r>
            <a:r>
              <a:rPr lang="ru-RU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направленная на обеспечение качественного представления </a:t>
            </a:r>
            <a:r>
              <a:rPr lang="ru-RU" i="1" noProof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интересов делового сообщества Катара и защиту его интересов, а также </a:t>
            </a:r>
            <a:r>
              <a:rPr lang="ru-RU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перспективных деловых возможностей, развитие </a:t>
            </a:r>
            <a:r>
              <a:rPr lang="ru-RU" i="1" noProof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внешней торговли </a:t>
            </a:r>
            <a:r>
              <a:rPr lang="ru-RU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укрепление </a:t>
            </a:r>
            <a:r>
              <a:rPr lang="ru-RU" i="1" noProof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сотрудничества с другими </a:t>
            </a:r>
            <a:r>
              <a:rPr lang="ru-RU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деловыми сообществами мира.</a:t>
            </a:r>
            <a:r>
              <a:rPr lang="en-US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Председателем Палаты является </a:t>
            </a:r>
            <a:r>
              <a:rPr lang="ru-RU" b="1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Халифа </a:t>
            </a:r>
            <a:r>
              <a:rPr lang="ru-RU" b="1" i="1" noProof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Бин Джасим аль </a:t>
            </a:r>
            <a:r>
              <a:rPr lang="ru-RU" b="1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Тани </a:t>
            </a:r>
            <a:r>
              <a:rPr lang="ru-RU" i="1" noProof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член королевской семьи,бизнесмен, занимал должность главы департамента по политическим вопросам Администрации Эмира Катара. 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3927B38-2109-4A32-9B61-7046301BA0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8</a:t>
            </a:fld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741D6D94-B2BB-401E-AACC-F5CA79C890E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095500" y="3618487"/>
            <a:ext cx="9398593" cy="2201199"/>
          </a:xfrm>
        </p:spPr>
        <p:txBody>
          <a:bodyPr rtlCol="0"/>
          <a:lstStyle/>
          <a:p>
            <a:pPr algn="just"/>
            <a:r>
              <a:rPr lang="ru-RU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Катарский финансовый центр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один из ведущих и стремительно развивающихся деловых институтов мира. Центр был создан в 2005 году, чтобы привлекать международные финансовые институты и многонациональные компании и таким образом налаживать деловые связи с другими странами. Центр состоит из двух подразделений. Одно отвечает за коммерческую стратегию и развитие партнерств с мировым финансовым сообществом, финансовыми институтами и другими ключевыми организациями как в самом Катаре, так и за его пределами. А второе выступает в роли финансового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регулятора.</a:t>
            </a:r>
            <a:r>
              <a:rPr lang="en-US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Председателем является </a:t>
            </a:r>
            <a:r>
              <a:rPr lang="ru-RU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Абдулла бен </a:t>
            </a:r>
            <a:r>
              <a:rPr lang="ru-RU" b="1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Сауд</a:t>
            </a:r>
            <a:r>
              <a:rPr lang="ru-RU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Аль-Тани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занимавший должность Председателя Центрального банка Катара, Председателя Совета директоров одной из крупнейших компаний мобильной связи в мире </a:t>
            </a:r>
            <a:r>
              <a:rPr lang="en-US" i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Ooredoo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государственного министра Катара. </a:t>
            </a:r>
            <a:endParaRPr lang="ru-RU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7" descr="Бежевый прямоугольник">
            <a:extLst>
              <a:ext uri="{FF2B5EF4-FFF2-40B4-BE49-F238E27FC236}">
                <a16:creationId xmlns:a16="http://schemas.microsoft.com/office/drawing/2014/main" id="{0EF37AB9-30F5-41E6-9478-F4DEF99FA9B7}"/>
              </a:ext>
            </a:extLst>
          </p:cNvPr>
          <p:cNvSpPr/>
          <p:nvPr/>
        </p:nvSpPr>
        <p:spPr bwMode="white">
          <a:xfrm flipV="1">
            <a:off x="722099" y="1686643"/>
            <a:ext cx="3636000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13" name="Рисунок 12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835" y="1975831"/>
            <a:ext cx="1317842" cy="1493557"/>
          </a:xfrm>
        </p:spPr>
      </p:pic>
      <p:pic>
        <p:nvPicPr>
          <p:cNvPr id="6" name="Рисунок 5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835" y="3832419"/>
            <a:ext cx="1319427" cy="1319427"/>
          </a:xfrm>
        </p:spPr>
      </p:pic>
    </p:spTree>
    <p:extLst>
      <p:ext uri="{BB962C8B-B14F-4D97-AF65-F5344CB8AC3E}">
        <p14:creationId xmlns:p14="http://schemas.microsoft.com/office/powerpoint/2010/main" val="1110891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12"/>
    </mc:Choice>
    <mc:Fallback>
      <p:transition spd="slow" advTm="6712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89FBC09-5A84-45A9-B63B-5DEAA4BE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2120852"/>
            <a:ext cx="7560000" cy="370166"/>
          </a:xfrm>
        </p:spPr>
        <p:txBody>
          <a:bodyPr rtlCol="0"/>
          <a:lstStyle/>
          <a:p>
            <a:pPr rt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СТРУКТУРЫ ДЛЯ ПАРТНЕРСТВА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3927B38-2109-4A32-9B61-7046301BA0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80</a:t>
            </a:fld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741D6D94-B2BB-401E-AACC-F5CA79C890E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159145" y="2986843"/>
            <a:ext cx="9398593" cy="1636695"/>
          </a:xfrm>
        </p:spPr>
        <p:txBody>
          <a:bodyPr rtlCol="0"/>
          <a:lstStyle/>
          <a:p>
            <a:pPr algn="just"/>
            <a:r>
              <a:rPr lang="ru-RU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Союз промышленников и предпринимателей Туркменистана (СППТ)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общественной организацией, объединяющей промышленников и предпринимателей, осуществляющих предпринимательскую деятельность на основе частной формы собственности, призванной выражать и защищать права и законные интересы своих членов, содействовать развитию предпринимательства в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Туркмении.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Основана в марте 2008 года в Ашхабаде. На данный момент членами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СППТ являются 24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тысяч 180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предпринимателей. </a:t>
            </a:r>
            <a:endParaRPr lang="ru-RU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7" descr="Бежевый прямоугольник">
            <a:extLst>
              <a:ext uri="{FF2B5EF4-FFF2-40B4-BE49-F238E27FC236}">
                <a16:creationId xmlns:a16="http://schemas.microsoft.com/office/drawing/2014/main" id="{0EF37AB9-30F5-41E6-9478-F4DEF99FA9B7}"/>
              </a:ext>
            </a:extLst>
          </p:cNvPr>
          <p:cNvSpPr/>
          <p:nvPr/>
        </p:nvSpPr>
        <p:spPr bwMode="white">
          <a:xfrm flipV="1">
            <a:off x="722099" y="2542109"/>
            <a:ext cx="3636000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7301" y="2986843"/>
            <a:ext cx="1264228" cy="1264228"/>
          </a:xfrm>
        </p:spPr>
      </p:pic>
    </p:spTree>
    <p:extLst>
      <p:ext uri="{BB962C8B-B14F-4D97-AF65-F5344CB8AC3E}">
        <p14:creationId xmlns:p14="http://schemas.microsoft.com/office/powerpoint/2010/main" val="2154561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8"/>
    </mc:Choice>
    <mc:Fallback>
      <p:transition spd="slow" advTm="5208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81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1007" y="3078479"/>
            <a:ext cx="7058826" cy="1082040"/>
          </a:xfrm>
          <a:solidFill>
            <a:srgbClr val="51292E">
              <a:alpha val="71000"/>
            </a:srgbClr>
          </a:solidFill>
        </p:spPr>
        <p:txBody>
          <a:bodyPr rtlCol="0"/>
          <a:lstStyle/>
          <a:p>
            <a:pPr algn="ctr"/>
            <a:r>
              <a:rPr lang="ru-RU" sz="8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монголия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332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8"/>
    </mc:Choice>
    <mc:Fallback>
      <p:transition spd="slow" advTm="2808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51292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объект 7" descr="Бежевый прямоугольник">
            <a:extLst>
              <a:ext uri="{FF2B5EF4-FFF2-40B4-BE49-F238E27FC236}">
                <a16:creationId xmlns:a16="http://schemas.microsoft.com/office/drawing/2014/main" id="{400AB11A-4D5E-4CDE-BB60-C8578F59C3E0}"/>
              </a:ext>
            </a:extLst>
          </p:cNvPr>
          <p:cNvSpPr/>
          <p:nvPr/>
        </p:nvSpPr>
        <p:spPr bwMode="white">
          <a:xfrm flipV="1">
            <a:off x="782245" y="1064600"/>
            <a:ext cx="10471909" cy="105504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82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57" y="694892"/>
            <a:ext cx="4365343" cy="398284"/>
          </a:xfrm>
        </p:spPr>
        <p:txBody>
          <a:bodyPr rtlCol="0"/>
          <a:lstStyle/>
          <a:p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монголия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D1BEBF22-A40E-4194-AD9A-12E9E5AB001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82245" y="1255241"/>
            <a:ext cx="10771295" cy="5221760"/>
          </a:xfrm>
          <a:prstGeom prst="rect">
            <a:avLst/>
          </a:prstGeom>
        </p:spPr>
        <p:txBody>
          <a:bodyPr rtlCol="0"/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ВПП: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млрд </a:t>
            </a:r>
            <a:r>
              <a:rPr lang="ru-RU" sz="1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долл</a:t>
            </a:r>
            <a:r>
              <a:rPr lang="ru-RU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Население: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3,2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Монголии развивается наиболее динамично из всех стран мира, республика представляется едва ли не самым перспективным рынком сбыта не только в Северо-Восточной Азии, но и во всем Азиатско-Тихоокеанском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регионе.  Эксперты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Всемирного банка, Международного валютного фонда, «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Frontier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Securities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и других международных организаций относят Монголию к числу стран, которые в краткосрочной перспективе будут развиваться наиболее высокими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темпами.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прогнозам специалистов Всемирного банка, в ближайшие десять лет экономика Монголии будет расти в среднем на 15 % в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год. Хотя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большее число людей проживают в городах, экономика Монголии сосредоточена в таких отраслях, как добыча полезных ископаемых и сельское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хозяйство. Экономика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Монголии зависит в основном от горнодобывающей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промышленности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 составляет 25% ВВП, и составляет 90% от общего дохода страны. По природным ресурсам Монголия является богатой страной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Монголии имеются 3 месторождения бурого угля (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Налайха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Шарынгол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Баганур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На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юге страны в районе горного массива </a:t>
            </a:r>
            <a:r>
              <a:rPr lang="ru-RU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Таван-Толгой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обнаружен высококачественный каменный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уголь,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геологические запасы которого исчисляются миллиардами тонн.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стране есть одно из крупнейших мировых золоторудных месторождений </a:t>
            </a:r>
            <a:r>
              <a:rPr lang="ru-RU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Оюу-Толгой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Эксперты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отмечают особый интерес инвесторов к территориям Монголии, поскольку 70 % земель этой страны до сих пор не изучены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геологами.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отрасли промышленности - производство строительных материалов, текстильная, шерстяная, суконная, овчинно-шубная, кожевенная, мясоперерабатывающая. Монголия занимает 2-е место в мире по производству кашемировой шерсти. Монголия имеет большее количество скота на душу населения, чем любая другая страна в мире. Всего более 50 млн голов скота в 2015 году. Также выращивается пшеница, картофель и другие овощи, кроме того, помидоры и арбузы.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083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84"/>
    </mc:Choice>
    <mc:Fallback>
      <p:transition spd="slow" advTm="5784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51292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262979"/>
            <a:ext cx="7560000" cy="330609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статьи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DDB908-45C5-4999-982F-0A82DA013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83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4704" y="3110716"/>
            <a:ext cx="1236805" cy="331133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16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золото</a:t>
            </a:r>
            <a:endParaRPr lang="ru-RU" sz="16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30E095F-965E-476E-B681-EE615BECB0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59836" y="2953495"/>
            <a:ext cx="1578152" cy="555516"/>
          </a:xfrm>
          <a:solidFill>
            <a:srgbClr val="51292E">
              <a:alpha val="69804"/>
            </a:srgb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Угольные брикеты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8714" y="3013748"/>
            <a:ext cx="1583228" cy="525068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Железная руда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20475" y="3073201"/>
            <a:ext cx="1609203" cy="349559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Сырая нефть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22099" y="1644499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20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 txBox="1">
            <a:spLocks/>
          </p:cNvSpPr>
          <p:nvPr/>
        </p:nvSpPr>
        <p:spPr>
          <a:xfrm>
            <a:off x="734476" y="3702555"/>
            <a:ext cx="7560000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статьи импорта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72575" y="4066980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27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0567" y="5460369"/>
            <a:ext cx="1850864" cy="490061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14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Промышленные товары</a:t>
            </a:r>
            <a:endParaRPr lang="ru-RU" sz="14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Текст 6">
            <a:extLst>
              <a:ext uri="{FF2B5EF4-FFF2-40B4-BE49-F238E27FC236}">
                <a16:creationId xmlns:a16="http://schemas.microsoft.com/office/drawing/2014/main" id="{030E095F-965E-476E-B681-EE615BECB0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28205" y="5457274"/>
            <a:ext cx="1697993" cy="465485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Транспортные средства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65800" y="5571208"/>
            <a:ext cx="1954576" cy="268381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продовольствие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62357" y="5528835"/>
            <a:ext cx="1849896" cy="290557"/>
          </a:xfrm>
          <a:solidFill>
            <a:srgbClr val="51292E">
              <a:alpha val="69804"/>
            </a:srgbClr>
          </a:solidFill>
        </p:spPr>
        <p:txBody>
          <a:bodyPr rtlCol="0"/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нефтепродукты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20166" y="3054110"/>
            <a:ext cx="1774833" cy="387739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16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Медная руда</a:t>
            </a:r>
            <a:endParaRPr lang="ru-RU" sz="16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Рисунок 35"/>
          <p:cNvPicPr>
            <a:picLocks noGrp="1" noChangeAspect="1"/>
          </p:cNvPicPr>
          <p:nvPr>
            <p:ph type="pic" sz="quarter" idx="26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2086" y="4253779"/>
            <a:ext cx="1027496" cy="1027496"/>
          </a:xfrm>
        </p:spPr>
      </p:pic>
      <p:sp>
        <p:nvSpPr>
          <p:cNvPr id="46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11637" y="5499343"/>
            <a:ext cx="1426877" cy="501776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Летательные аппараты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Grp="1" noChangeAspect="1"/>
          </p:cNvPicPr>
          <p:nvPr>
            <p:ph type="pic" sz="quarter" idx="26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2708" y="1833033"/>
            <a:ext cx="1044542" cy="1044542"/>
          </a:xfrm>
        </p:spPr>
      </p:pic>
      <p:pic>
        <p:nvPicPr>
          <p:cNvPr id="17" name="Рисунок 16"/>
          <p:cNvPicPr>
            <a:picLocks noGrp="1" noChangeAspect="1"/>
          </p:cNvPicPr>
          <p:nvPr>
            <p:ph type="pic" sz="quarter" idx="24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3829" y="1826807"/>
            <a:ext cx="1046746" cy="1046746"/>
          </a:xfrm>
        </p:spPr>
      </p:pic>
      <p:pic>
        <p:nvPicPr>
          <p:cNvPr id="22" name="Рисунок 21"/>
          <p:cNvPicPr>
            <a:picLocks noGrp="1" noChangeAspect="1"/>
          </p:cNvPicPr>
          <p:nvPr>
            <p:ph type="pic" sz="quarter" idx="23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97762" y="1826807"/>
            <a:ext cx="1050690" cy="1050690"/>
          </a:xfrm>
        </p:spPr>
      </p:pic>
      <p:pic>
        <p:nvPicPr>
          <p:cNvPr id="26" name="Рисунок 25"/>
          <p:cNvPicPr>
            <a:picLocks noGrp="1" noChangeAspect="1"/>
          </p:cNvPicPr>
          <p:nvPr>
            <p:ph type="pic" sz="quarter" idx="25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33596" y="1820811"/>
            <a:ext cx="1053204" cy="1053204"/>
          </a:xfrm>
        </p:spPr>
      </p:pic>
      <p:pic>
        <p:nvPicPr>
          <p:cNvPr id="35" name="Рисунок 34"/>
          <p:cNvPicPr>
            <a:picLocks noGrp="1" noChangeAspect="1"/>
          </p:cNvPicPr>
          <p:nvPr>
            <p:ph type="pic" sz="quarter" idx="26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78964" y="1830500"/>
            <a:ext cx="1055711" cy="1055711"/>
          </a:xfrm>
        </p:spPr>
      </p:pic>
      <p:pic>
        <p:nvPicPr>
          <p:cNvPr id="38" name="Рисунок 37"/>
          <p:cNvPicPr>
            <a:picLocks noGrp="1" noChangeAspect="1"/>
          </p:cNvPicPr>
          <p:nvPr>
            <p:ph type="pic" sz="quarter" idx="24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3829" y="4254508"/>
            <a:ext cx="1026767" cy="1026767"/>
          </a:xfrm>
        </p:spPr>
      </p:pic>
      <p:pic>
        <p:nvPicPr>
          <p:cNvPr id="42" name="Рисунок 41"/>
          <p:cNvPicPr>
            <a:picLocks noGrp="1" noChangeAspect="1"/>
          </p:cNvPicPr>
          <p:nvPr>
            <p:ph type="pic" sz="quarter" idx="23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4704" y="4253779"/>
            <a:ext cx="1027496" cy="1027496"/>
          </a:xfrm>
        </p:spPr>
      </p:pic>
      <p:pic>
        <p:nvPicPr>
          <p:cNvPr id="45" name="Рисунок 44"/>
          <p:cNvPicPr>
            <a:picLocks noGrp="1" noChangeAspect="1"/>
          </p:cNvPicPr>
          <p:nvPr>
            <p:ph type="pic" sz="quarter" idx="25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9534" y="4253779"/>
            <a:ext cx="1027496" cy="1027496"/>
          </a:xfrm>
        </p:spPr>
      </p:pic>
      <p:pic>
        <p:nvPicPr>
          <p:cNvPr id="49" name="Рисунок 48"/>
          <p:cNvPicPr>
            <a:picLocks noGrp="1" noChangeAspect="1"/>
          </p:cNvPicPr>
          <p:nvPr>
            <p:ph type="pic" sz="quarter" idx="25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78964" y="4253779"/>
            <a:ext cx="1027496" cy="1027496"/>
          </a:xfrm>
        </p:spPr>
      </p:pic>
    </p:spTree>
    <p:extLst>
      <p:ext uri="{BB962C8B-B14F-4D97-AF65-F5344CB8AC3E}">
        <p14:creationId xmlns:p14="http://schemas.microsoft.com/office/powerpoint/2010/main" val="3725820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4"/>
    </mc:Choice>
    <mc:Fallback>
      <p:transition spd="slow" advTm="3584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CBC84C2-2B48-4B15-A420-8B5F2BDE23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4238" y="-3297"/>
            <a:ext cx="12177762" cy="6859684"/>
          </a:xfrm>
          <a:prstGeom prst="rect">
            <a:avLst/>
          </a:prstGeom>
          <a:solidFill>
            <a:srgbClr val="51292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314522"/>
            <a:ext cx="7560000" cy="306733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ТОРГОВЫЕ ПАРТНЕРЫ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DDB908-45C5-4999-982F-0A82DA013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84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22922" y="3103249"/>
            <a:ext cx="9038122" cy="451713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КИТАЙ  -  ОАЭ  - США  -  КОРЕЯ  -  КСА  -  ИНДИЯ  -  ЯПОНИЯ</a:t>
            </a:r>
            <a:endParaRPr lang="ru-RU" sz="20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22099" y="1705299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17" name="Рисунок 16"/>
          <p:cNvPicPr>
            <a:picLocks noGrp="1" noChangeAspect="1"/>
          </p:cNvPicPr>
          <p:nvPr>
            <p:ph type="pic" sz="quarter" idx="2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472" y="1939338"/>
            <a:ext cx="1017933" cy="1017933"/>
          </a:xfrm>
        </p:spPr>
      </p:pic>
      <p:pic>
        <p:nvPicPr>
          <p:cNvPr id="20" name="Рисунок 19"/>
          <p:cNvPicPr>
            <a:picLocks noGrp="1" noChangeAspect="1"/>
          </p:cNvPicPr>
          <p:nvPr>
            <p:ph type="pic" sz="quarter" idx="25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8220" y="1942579"/>
            <a:ext cx="1018358" cy="1018358"/>
          </a:xfrm>
        </p:spPr>
      </p:pic>
      <p:pic>
        <p:nvPicPr>
          <p:cNvPr id="25" name="Рисунок 24"/>
          <p:cNvPicPr>
            <a:picLocks noGrp="1" noChangeAspect="1"/>
          </p:cNvPicPr>
          <p:nvPr>
            <p:ph type="pic" sz="quarter" idx="23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1377" y="4414929"/>
            <a:ext cx="970482" cy="970482"/>
          </a:xfrm>
        </p:spPr>
      </p:pic>
      <p:sp>
        <p:nvSpPr>
          <p:cNvPr id="41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 txBox="1">
            <a:spLocks/>
          </p:cNvSpPr>
          <p:nvPr/>
        </p:nvSpPr>
        <p:spPr>
          <a:xfrm>
            <a:off x="750939" y="3821852"/>
            <a:ext cx="10308051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ЧЛЕНСТВО В МЕЖДУНАРОДНЫХ ОРГАНИЗАЦИЯХ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89039" y="4203104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43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62379" y="5525213"/>
            <a:ext cx="6593264" cy="415325"/>
          </a:xfrm>
          <a:solidFill>
            <a:srgbClr val="51292E">
              <a:alpha val="70000"/>
            </a:srgbClr>
          </a:solidFill>
        </p:spPr>
        <p:txBody>
          <a:bodyPr rtlCol="0"/>
          <a:lstStyle/>
          <a:p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ООН  - 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асеан</a:t>
            </a:r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</a:t>
            </a:r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мбрр</a:t>
            </a:r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мвф</a:t>
            </a:r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маги </a:t>
            </a:r>
            <a:endParaRPr lang="ru-RU" sz="20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24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2379" y="1942759"/>
            <a:ext cx="1016496" cy="1016496"/>
          </a:xfrm>
        </p:spPr>
      </p:pic>
      <p:pic>
        <p:nvPicPr>
          <p:cNvPr id="12" name="Рисунок 11"/>
          <p:cNvPicPr>
            <a:picLocks noGrp="1" noChangeAspect="1"/>
          </p:cNvPicPr>
          <p:nvPr>
            <p:ph type="pic" sz="quarter" idx="24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5908" y="1946094"/>
            <a:ext cx="1025486" cy="1025486"/>
          </a:xfrm>
        </p:spPr>
      </p:pic>
      <p:pic>
        <p:nvPicPr>
          <p:cNvPr id="14" name="Рисунок 13"/>
          <p:cNvPicPr>
            <a:picLocks noGrp="1" noChangeAspect="1"/>
          </p:cNvPicPr>
          <p:nvPr>
            <p:ph type="pic" sz="quarter" idx="24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76459" y="1935970"/>
            <a:ext cx="1024671" cy="1024671"/>
          </a:xfrm>
        </p:spPr>
      </p:pic>
      <p:pic>
        <p:nvPicPr>
          <p:cNvPr id="21" name="Рисунок 20"/>
          <p:cNvPicPr>
            <a:picLocks noGrp="1" noChangeAspect="1"/>
          </p:cNvPicPr>
          <p:nvPr>
            <p:ph type="pic" sz="quarter" idx="26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18539" y="1927962"/>
            <a:ext cx="1021743" cy="1021743"/>
          </a:xfrm>
        </p:spPr>
      </p:pic>
      <p:pic>
        <p:nvPicPr>
          <p:cNvPr id="23" name="Рисунок 22"/>
          <p:cNvPicPr>
            <a:picLocks noGrp="1" noChangeAspect="1"/>
          </p:cNvPicPr>
          <p:nvPr>
            <p:ph type="pic" sz="quarter" idx="26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40877" y="1927962"/>
            <a:ext cx="1028170" cy="1028170"/>
          </a:xfrm>
        </p:spPr>
      </p:pic>
      <p:pic>
        <p:nvPicPr>
          <p:cNvPr id="34" name="Рисунок 33"/>
          <p:cNvPicPr>
            <a:picLocks noGrp="1" noChangeAspect="1"/>
          </p:cNvPicPr>
          <p:nvPr>
            <p:ph type="pic" sz="quarter" idx="26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12709" y="4401117"/>
            <a:ext cx="968704" cy="968704"/>
          </a:xfrm>
        </p:spPr>
      </p:pic>
      <p:pic>
        <p:nvPicPr>
          <p:cNvPr id="10" name="Рисунок 9"/>
          <p:cNvPicPr>
            <a:picLocks noGrp="1" noChangeAspect="1"/>
          </p:cNvPicPr>
          <p:nvPr>
            <p:ph type="pic" sz="quarter" idx="24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36173" y="4414929"/>
            <a:ext cx="970482" cy="970482"/>
          </a:xfrm>
        </p:spPr>
      </p:pic>
      <p:pic>
        <p:nvPicPr>
          <p:cNvPr id="18" name="Рисунок 17"/>
          <p:cNvPicPr>
            <a:picLocks noGrp="1" noChangeAspect="1"/>
          </p:cNvPicPr>
          <p:nvPr>
            <p:ph type="pic" sz="quarter" idx="24"/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0040" y="4420768"/>
            <a:ext cx="976277" cy="976277"/>
          </a:xfrm>
        </p:spPr>
      </p:pic>
      <p:pic>
        <p:nvPicPr>
          <p:cNvPr id="24" name="Рисунок 23"/>
          <p:cNvPicPr>
            <a:picLocks noGrp="1" noChangeAspect="1"/>
          </p:cNvPicPr>
          <p:nvPr>
            <p:ph type="pic" sz="quarter" idx="26"/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1715" y="4424021"/>
            <a:ext cx="973024" cy="973024"/>
          </a:xfrm>
        </p:spPr>
      </p:pic>
      <p:pic>
        <p:nvPicPr>
          <p:cNvPr id="27" name="Рисунок 26"/>
          <p:cNvPicPr>
            <a:picLocks noGrp="1" noChangeAspect="1"/>
          </p:cNvPicPr>
          <p:nvPr>
            <p:ph type="pic" sz="quarter" idx="25"/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40282" y="4391960"/>
            <a:ext cx="970482" cy="970482"/>
          </a:xfrm>
        </p:spPr>
      </p:pic>
    </p:spTree>
    <p:extLst>
      <p:ext uri="{BB962C8B-B14F-4D97-AF65-F5344CB8AC3E}">
        <p14:creationId xmlns:p14="http://schemas.microsoft.com/office/powerpoint/2010/main" val="4232464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9"/>
    </mc:Choice>
    <mc:Fallback>
      <p:transition spd="slow" advTm="2959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51292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объект 7" descr="Бежевый прямоугольник">
            <a:extLst>
              <a:ext uri="{FF2B5EF4-FFF2-40B4-BE49-F238E27FC236}">
                <a16:creationId xmlns:a16="http://schemas.microsoft.com/office/drawing/2014/main" id="{400AB11A-4D5E-4CDE-BB60-C8578F59C3E0}"/>
              </a:ext>
            </a:extLst>
          </p:cNvPr>
          <p:cNvSpPr/>
          <p:nvPr/>
        </p:nvSpPr>
        <p:spPr bwMode="white">
          <a:xfrm flipV="1">
            <a:off x="782245" y="1169375"/>
            <a:ext cx="10471909" cy="105504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85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57" y="799667"/>
            <a:ext cx="9353001" cy="398284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стратегии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экономики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D1BEBF22-A40E-4194-AD9A-12E9E5AB001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90857" y="1402483"/>
            <a:ext cx="10771295" cy="4941167"/>
          </a:xfrm>
          <a:prstGeom prst="rect">
            <a:avLst/>
          </a:prstGeom>
        </p:spPr>
        <p:txBody>
          <a:bodyPr rtlCol="0"/>
          <a:lstStyle/>
          <a:p>
            <a:pPr marL="0" indent="0" algn="just">
              <a:buNone/>
            </a:pP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2020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принята программы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Монголии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"Дальнее видение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2050«, которую разрабатывали более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1500 ученых, государственных служащих и профессионалов разных отраслей. Согласно программе, в следующие 30 лет экономика Монголии претерпит радикальные структурные изменения, в частности снизится чрезмерная зависимость от горнодобывающей отрасли, и перейдет от экономики потребления к экономике производителей и экспортеров. </a:t>
            </a:r>
            <a:endParaRPr lang="ru-RU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предполагает инвестирование государства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предприятия по выпуску продукции с добавленной стоимостью, особенно медного концентрата, коксующегося угля, железной руды, золота и серебра. Также будут запущены крупные инфраструктурные проекты, связывающие эти предприятия.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секторов экономики, помимо горнодобывающей, будут реализованы крупные инвестиционные проекты для поддержки сельского хозяйства, энергетики, туризма, транспорта и логистики, науки и информационных технологий, а также креативной индустрии. </a:t>
            </a:r>
            <a:endParaRPr lang="ru-RU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Будут предприняты меры по созданию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особо благоприятной налоговой и правовой среды, стимулирующей иностранные инвестиции.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Правительство намерено реализовывать крупные проекты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государственно-частного 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партнерства. 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Долгосрочная политика развития Монголии опирается на генеральные планы экономического развития двух соседей - России и Китая, а также стратегических планах таких стран, как США, Индия, Япония, Корея, Канада и Германия, имеющих потенциальную возможность для экономического сотрудничества и торговли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Монголия будет проводить политику диверсификации экономики, расширения экспортных возможностей и рынков в определенных секторах, являющихся конкурентоспособными в долгосрочной перспективе, путем присоединения к региональной экономической и торговой интеграции и либерализации торговли.</a:t>
            </a:r>
          </a:p>
          <a:p>
            <a:pPr marL="0" indent="0">
              <a:buNone/>
            </a:pP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259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6"/>
    </mc:Choice>
    <mc:Fallback>
      <p:transition spd="slow" advTm="5296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89FBC09-5A84-45A9-B63B-5DEAA4BE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922611"/>
            <a:ext cx="7560000" cy="370166"/>
          </a:xfrm>
        </p:spPr>
        <p:txBody>
          <a:bodyPr rtlCol="0"/>
          <a:lstStyle/>
          <a:p>
            <a:pPr rt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СТРУКТУРЫ ДЛЯ ПАРТНЕРСТВА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3927B38-2109-4A32-9B61-7046301BA0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86</a:t>
            </a:fld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741D6D94-B2BB-401E-AACC-F5CA79C890E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292495" y="2659684"/>
            <a:ext cx="8680305" cy="1888173"/>
          </a:xfrm>
        </p:spPr>
        <p:txBody>
          <a:bodyPr rtlCol="0"/>
          <a:lstStyle/>
          <a:p>
            <a:pPr algn="just"/>
            <a:r>
              <a:rPr lang="ru-RU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торгово-промышленная палата Монголии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первоклассный представитель бизнеса, приверженный улучшению правовой деловой среды, усилению пропагандистской деятельности и достижению эффективных партнерских отношений на основе государственно-частного партнерства. Членами палаты являются более 5 000 компаний и предприятий Монголии. Палата является активным членом Международной торговой палаты и Всемирной федерации палат с 1990 года. Сотрудничает с более чем 100 организациями в 100 странах, а также с бизнес-лидерами и политическими лидерами. Активно продвигает внутреннюю и международную торговлю и инвестиции.</a:t>
            </a:r>
          </a:p>
        </p:txBody>
      </p:sp>
      <p:sp>
        <p:nvSpPr>
          <p:cNvPr id="11" name="объект 7" descr="Бежевый прямоугольник">
            <a:extLst>
              <a:ext uri="{FF2B5EF4-FFF2-40B4-BE49-F238E27FC236}">
                <a16:creationId xmlns:a16="http://schemas.microsoft.com/office/drawing/2014/main" id="{0EF37AB9-30F5-41E6-9478-F4DEF99FA9B7}"/>
              </a:ext>
            </a:extLst>
          </p:cNvPr>
          <p:cNvSpPr/>
          <p:nvPr/>
        </p:nvSpPr>
        <p:spPr bwMode="white">
          <a:xfrm flipV="1">
            <a:off x="722099" y="2391493"/>
            <a:ext cx="3636000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2099" y="2916859"/>
            <a:ext cx="1354351" cy="1354351"/>
          </a:xfrm>
        </p:spPr>
      </p:pic>
    </p:spTree>
    <p:extLst>
      <p:ext uri="{BB962C8B-B14F-4D97-AF65-F5344CB8AC3E}">
        <p14:creationId xmlns:p14="http://schemas.microsoft.com/office/powerpoint/2010/main" val="1152563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52"/>
    </mc:Choice>
    <mc:Fallback>
      <p:transition spd="slow" advTm="6352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87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575" y="3171414"/>
            <a:ext cx="5276850" cy="1143821"/>
          </a:xfrm>
          <a:solidFill>
            <a:srgbClr val="291517">
              <a:alpha val="67000"/>
            </a:srgbClr>
          </a:solidFill>
        </p:spPr>
        <p:txBody>
          <a:bodyPr rtlCol="0"/>
          <a:lstStyle/>
          <a:p>
            <a:pPr algn="ctr" rtl="0"/>
            <a:r>
              <a:rPr lang="ru-RU" sz="8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япония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598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8"/>
    </mc:Choice>
    <mc:Fallback>
      <p:transition spd="slow" advTm="3168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объект 7" descr="Бежевый прямоугольник">
            <a:extLst>
              <a:ext uri="{FF2B5EF4-FFF2-40B4-BE49-F238E27FC236}">
                <a16:creationId xmlns:a16="http://schemas.microsoft.com/office/drawing/2014/main" id="{400AB11A-4D5E-4CDE-BB60-C8578F59C3E0}"/>
              </a:ext>
            </a:extLst>
          </p:cNvPr>
          <p:cNvSpPr/>
          <p:nvPr/>
        </p:nvSpPr>
        <p:spPr bwMode="white">
          <a:xfrm flipV="1">
            <a:off x="782245" y="1140800"/>
            <a:ext cx="10471909" cy="105504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C3FC51DE-D10A-4DE8-A7E3-22FA2E4FC1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569877" y="5904087"/>
            <a:ext cx="6058183" cy="45719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88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57" y="742516"/>
            <a:ext cx="7506119" cy="503789"/>
          </a:xfrm>
        </p:spPr>
        <p:txBody>
          <a:bodyPr rtlCol="0"/>
          <a:lstStyle/>
          <a:p>
            <a:pPr rtl="0"/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япония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D1BEBF22-A40E-4194-AD9A-12E9E5AB001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04468" y="1488208"/>
            <a:ext cx="10771295" cy="4890223"/>
          </a:xfrm>
          <a:prstGeom prst="rect">
            <a:avLst/>
          </a:prstGeom>
        </p:spPr>
        <p:txBody>
          <a:bodyPr rtlCol="0"/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ВПП: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5,082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трлн. долл. 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Население: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126,3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Японии — одна из самых развитых экономик мира. По размеру ВВП занимает третье место в мире после США и Китая. </a:t>
            </a:r>
            <a:endParaRPr lang="ru-RU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Развиты </a:t>
            </a: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высокие технологии (электроника и робототехника). Также развито транспортное машиностроение, включая автомобилестроение и судостроение, станкостроение. Рыболовный флот составляет 15 % от мирового. Сельское хозяйство субсидируется государством, но 55 % продовольствия (по эквиваленту калорийности) импортируется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и малый бизнес эффективно функционирует во всех сферах. Он является самым активным и самым стабильным элементом рынка в развитии конкуренции, повышении конкурентоспособности товара. Почти 99 % японских компаний относится к сфере малого и среднего бизнеса. Особенно велика их роль в автомобильной, электронной и электротехнической отраслях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 XX в. в Японии стремительно росли инвалютные резервы. Правительством была введена система мер по либерализации вывоза японских капиталов за границу. Сейчас она является самым мощным банковским центром и международным кредитором. </a:t>
            </a:r>
            <a:endParaRPr lang="ru-RU" dirty="0" smtClean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 капитала является главной формой внешнеэкономической деятельности. Больше всего японских капиталов работает в США (42,2 %), странах Азии (24,2 %), Западной Европы (15,3 %), Латинской Америки (9,3 %)</a:t>
            </a:r>
          </a:p>
        </p:txBody>
      </p:sp>
    </p:spTree>
    <p:extLst>
      <p:ext uri="{BB962C8B-B14F-4D97-AF65-F5344CB8AC3E}">
        <p14:creationId xmlns:p14="http://schemas.microsoft.com/office/powerpoint/2010/main" val="4164611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8"/>
    </mc:Choice>
    <mc:Fallback>
      <p:transition spd="slow" advTm="6058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CBC84C2-2B48-4B15-A420-8B5F2BDE23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-1722"/>
            <a:ext cx="12192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262979"/>
            <a:ext cx="7560000" cy="294292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статьи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DDB908-45C5-4999-982F-0A82DA013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89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76126" y="3023934"/>
            <a:ext cx="1828128" cy="360001"/>
          </a:xfrm>
          <a:solidFill>
            <a:schemeClr val="tx1">
              <a:alpha val="70000"/>
            </a:schemeClr>
          </a:solidFill>
        </p:spPr>
        <p:txBody>
          <a:bodyPr rtlCol="0"/>
          <a:lstStyle/>
          <a:p>
            <a:r>
              <a:rPr lang="ru-RU" sz="16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автозапчасти</a:t>
            </a:r>
            <a:endParaRPr lang="ru-RU" sz="16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30E095F-965E-476E-B681-EE615BECB0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7326" y="3050573"/>
            <a:ext cx="1828800" cy="313150"/>
          </a:xfrm>
          <a:solidFill>
            <a:schemeClr val="tx1">
              <a:alpha val="70000"/>
            </a:scheme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87517" y="2913784"/>
            <a:ext cx="1859592" cy="580299"/>
          </a:xfrm>
          <a:solidFill>
            <a:schemeClr val="tx1">
              <a:alpha val="70000"/>
            </a:scheme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Интегральные схемы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70066" y="2922908"/>
            <a:ext cx="1968223" cy="562050"/>
          </a:xfrm>
          <a:solidFill>
            <a:schemeClr val="tx1">
              <a:alpha val="70000"/>
            </a:scheme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Машины и оборудование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22099" y="1644499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20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 txBox="1">
            <a:spLocks/>
          </p:cNvSpPr>
          <p:nvPr/>
        </p:nvSpPr>
        <p:spPr>
          <a:xfrm>
            <a:off x="734476" y="3743000"/>
            <a:ext cx="7560000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статьи импорта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72575" y="4155050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27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4165" y="5534728"/>
            <a:ext cx="1259860" cy="377643"/>
          </a:xfrm>
          <a:solidFill>
            <a:schemeClr val="tx1">
              <a:alpha val="70000"/>
            </a:schemeClr>
          </a:solidFill>
        </p:spPr>
        <p:txBody>
          <a:bodyPr rtlCol="0"/>
          <a:lstStyle/>
          <a:p>
            <a:r>
              <a:rPr lang="ru-RU" sz="16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НЕФТЬ</a:t>
            </a:r>
            <a:endParaRPr lang="ru-RU" sz="16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Текст 6">
            <a:extLst>
              <a:ext uri="{FF2B5EF4-FFF2-40B4-BE49-F238E27FC236}">
                <a16:creationId xmlns:a16="http://schemas.microsoft.com/office/drawing/2014/main" id="{030E095F-965E-476E-B681-EE615BECB0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23149" y="5557463"/>
            <a:ext cx="1927899" cy="375873"/>
          </a:xfrm>
          <a:solidFill>
            <a:schemeClr val="tx1">
              <a:alpha val="70000"/>
            </a:scheme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Нефтяной газ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67035" y="5444942"/>
            <a:ext cx="1708710" cy="595217"/>
          </a:xfrm>
          <a:solidFill>
            <a:schemeClr val="tx1">
              <a:alpha val="70000"/>
            </a:scheme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Угольные брикеты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323611" y="5472477"/>
            <a:ext cx="1861131" cy="540146"/>
          </a:xfrm>
          <a:solidFill>
            <a:schemeClr val="tx1">
              <a:alpha val="70000"/>
            </a:scheme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Интегральные схемы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24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5596" y="1856396"/>
            <a:ext cx="933535" cy="933535"/>
          </a:xfrm>
        </p:spPr>
      </p:pic>
      <p:pic>
        <p:nvPicPr>
          <p:cNvPr id="10" name="Рисунок 9"/>
          <p:cNvPicPr>
            <a:picLocks noGrp="1" noChangeAspect="1"/>
          </p:cNvPicPr>
          <p:nvPr>
            <p:ph type="pic" sz="quarter" idx="23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0332" y="1856396"/>
            <a:ext cx="933535" cy="933535"/>
          </a:xfrm>
        </p:spPr>
      </p:pic>
      <p:pic>
        <p:nvPicPr>
          <p:cNvPr id="13" name="Рисунок 12"/>
          <p:cNvPicPr>
            <a:picLocks noGrp="1" noChangeAspect="1"/>
          </p:cNvPicPr>
          <p:nvPr>
            <p:ph type="pic" sz="quarter" idx="25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54694" y="1859597"/>
            <a:ext cx="925239" cy="925239"/>
          </a:xfrm>
        </p:spPr>
      </p:pic>
      <p:pic>
        <p:nvPicPr>
          <p:cNvPr id="17" name="Рисунок 16"/>
          <p:cNvPicPr>
            <a:picLocks noGrp="1" noChangeAspect="1"/>
          </p:cNvPicPr>
          <p:nvPr>
            <p:ph type="pic" sz="quarter" idx="26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87868" y="1855837"/>
            <a:ext cx="932620" cy="932620"/>
          </a:xfrm>
        </p:spPr>
      </p:pic>
      <p:pic>
        <p:nvPicPr>
          <p:cNvPr id="40" name="Рисунок 39"/>
          <p:cNvPicPr>
            <a:picLocks noGrp="1" noChangeAspect="1"/>
          </p:cNvPicPr>
          <p:nvPr>
            <p:ph type="pic" sz="quarter" idx="26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84375" y="4363687"/>
            <a:ext cx="953009" cy="953009"/>
          </a:xfrm>
        </p:spPr>
      </p:pic>
      <p:pic>
        <p:nvPicPr>
          <p:cNvPr id="23" name="Рисунок 22"/>
          <p:cNvPicPr>
            <a:picLocks noGrp="1" noChangeAspect="1"/>
          </p:cNvPicPr>
          <p:nvPr>
            <p:ph type="pic" sz="quarter" idx="26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84375" y="1855788"/>
            <a:ext cx="929049" cy="929048"/>
          </a:xfrm>
        </p:spPr>
      </p:pic>
      <p:sp>
        <p:nvSpPr>
          <p:cNvPr id="38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54803" y="2937745"/>
            <a:ext cx="1968223" cy="562050"/>
          </a:xfrm>
          <a:solidFill>
            <a:schemeClr val="tx1">
              <a:alpha val="70000"/>
            </a:scheme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Пассажирские и грузовые суда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/>
          <p:cNvPicPr>
            <a:picLocks noGrp="1" noChangeAspect="1"/>
          </p:cNvPicPr>
          <p:nvPr>
            <p:ph type="pic" sz="quarter" idx="24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5596" y="4365580"/>
            <a:ext cx="933535" cy="933535"/>
          </a:xfrm>
        </p:spPr>
      </p:pic>
      <p:pic>
        <p:nvPicPr>
          <p:cNvPr id="31" name="Рисунок 30"/>
          <p:cNvPicPr>
            <a:picLocks noGrp="1" noChangeAspect="1"/>
          </p:cNvPicPr>
          <p:nvPr>
            <p:ph type="pic" sz="quarter" idx="24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2751" y="4365580"/>
            <a:ext cx="951116" cy="951116"/>
          </a:xfrm>
        </p:spPr>
      </p:pic>
      <p:pic>
        <p:nvPicPr>
          <p:cNvPr id="33" name="Рисунок 32"/>
          <p:cNvPicPr>
            <a:picLocks noGrp="1" noChangeAspect="1"/>
          </p:cNvPicPr>
          <p:nvPr>
            <p:ph type="pic" sz="quarter" idx="25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5727" y="4375675"/>
            <a:ext cx="951326" cy="951326"/>
          </a:xfrm>
        </p:spPr>
      </p:pic>
      <p:pic>
        <p:nvPicPr>
          <p:cNvPr id="34" name="Рисунок 33"/>
          <p:cNvPicPr>
            <a:picLocks noGrp="1" noChangeAspect="1"/>
          </p:cNvPicPr>
          <p:nvPr>
            <p:ph type="pic" sz="quarter" idx="26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87868" y="4365579"/>
            <a:ext cx="932620" cy="932619"/>
          </a:xfrm>
        </p:spPr>
      </p:pic>
      <p:sp>
        <p:nvSpPr>
          <p:cNvPr id="47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418333" y="5490764"/>
            <a:ext cx="1861131" cy="540146"/>
          </a:xfrm>
          <a:solidFill>
            <a:schemeClr val="tx1">
              <a:alpha val="70000"/>
            </a:schemeClr>
          </a:solidFill>
        </p:spPr>
        <p:txBody>
          <a:bodyPr rtlCol="0"/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Вещательное оборудование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022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1"/>
    </mc:Choice>
    <mc:Fallback>
      <p:transition spd="slow" advTm="359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011025" cy="6858001"/>
          </a:xfrm>
        </p:spPr>
      </p:pic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9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705" y="3116579"/>
            <a:ext cx="4821614" cy="1082040"/>
          </a:xfrm>
          <a:solidFill>
            <a:srgbClr val="51292E">
              <a:alpha val="71000"/>
            </a:srgbClr>
          </a:solidFill>
        </p:spPr>
        <p:txBody>
          <a:bodyPr rtlCol="0"/>
          <a:lstStyle/>
          <a:p>
            <a:pPr algn="ctr"/>
            <a:r>
              <a:rPr lang="ru-RU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КУВЕЙТ</a:t>
            </a:r>
          </a:p>
        </p:txBody>
      </p:sp>
    </p:spTree>
    <p:extLst>
      <p:ext uri="{BB962C8B-B14F-4D97-AF65-F5344CB8AC3E}">
        <p14:creationId xmlns:p14="http://schemas.microsoft.com/office/powerpoint/2010/main" val="1139770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4"/>
    </mc:Choice>
    <mc:Fallback>
      <p:transition spd="slow" advTm="2904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CBC84C2-2B48-4B15-A420-8B5F2BDE23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8546" y="-5278"/>
            <a:ext cx="12177762" cy="6882695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400247"/>
            <a:ext cx="7560000" cy="302983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ТОРГОВЫЕ ПАРТНЕРЫ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DDB908-45C5-4999-982F-0A82DA013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90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9039" y="3179449"/>
            <a:ext cx="10786725" cy="451713"/>
          </a:xfrm>
          <a:solidFill>
            <a:srgbClr val="291517">
              <a:alpha val="70000"/>
            </a:srgbClr>
          </a:solidFill>
        </p:spPr>
        <p:txBody>
          <a:bodyPr rtlCol="0"/>
          <a:lstStyle/>
          <a:p>
            <a:r>
              <a:rPr lang="ru-RU" sz="18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италия</a:t>
            </a:r>
            <a:r>
              <a:rPr lang="ru-RU"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</a:t>
            </a:r>
            <a:r>
              <a:rPr lang="ru-RU" sz="18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франция</a:t>
            </a:r>
            <a:r>
              <a:rPr lang="ru-RU"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ru-RU" sz="18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китай</a:t>
            </a:r>
            <a:r>
              <a:rPr lang="ru-RU"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</a:t>
            </a:r>
            <a:r>
              <a:rPr lang="ru-RU" sz="18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испания</a:t>
            </a:r>
            <a:r>
              <a:rPr lang="ru-RU" sz="18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США  -  ВЕЛИКОБРИТАНИЯ  -  ГЕРМАНИЯ</a:t>
            </a:r>
            <a:endParaRPr lang="ru-RU" sz="18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22099" y="1829124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17" name="Рисунок 16"/>
          <p:cNvPicPr>
            <a:picLocks noGrp="1" noChangeAspect="1"/>
          </p:cNvPicPr>
          <p:nvPr>
            <p:ph type="pic" sz="quarter" idx="2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70107" y="2113795"/>
            <a:ext cx="1017933" cy="1017933"/>
          </a:xfrm>
        </p:spPr>
      </p:pic>
      <p:pic>
        <p:nvPicPr>
          <p:cNvPr id="20" name="Рисунок 19"/>
          <p:cNvPicPr>
            <a:picLocks noGrp="1" noChangeAspect="1"/>
          </p:cNvPicPr>
          <p:nvPr>
            <p:ph type="pic" sz="quarter" idx="25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78765" y="2107214"/>
            <a:ext cx="1018358" cy="1018358"/>
          </a:xfrm>
        </p:spPr>
      </p:pic>
      <p:pic>
        <p:nvPicPr>
          <p:cNvPr id="25" name="Рисунок 24"/>
          <p:cNvPicPr>
            <a:picLocks noGrp="1" noChangeAspect="1"/>
          </p:cNvPicPr>
          <p:nvPr>
            <p:ph type="pic" sz="quarter" idx="23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1377" y="4577654"/>
            <a:ext cx="970482" cy="970482"/>
          </a:xfrm>
        </p:spPr>
      </p:pic>
      <p:pic>
        <p:nvPicPr>
          <p:cNvPr id="32" name="Рисунок 31"/>
          <p:cNvPicPr>
            <a:picLocks noGrp="1" noChangeAspect="1"/>
          </p:cNvPicPr>
          <p:nvPr>
            <p:ph type="pic" sz="quarter" idx="24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15522" y="4577654"/>
            <a:ext cx="971355" cy="971356"/>
          </a:xfrm>
        </p:spPr>
      </p:pic>
      <p:sp>
        <p:nvSpPr>
          <p:cNvPr id="41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 txBox="1">
            <a:spLocks/>
          </p:cNvSpPr>
          <p:nvPr/>
        </p:nvSpPr>
        <p:spPr>
          <a:xfrm>
            <a:off x="750939" y="3908377"/>
            <a:ext cx="10308051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ЧЛЕНСТВО В МЕЖДУНАРОДНЫХ ОРГАНИЗАЦИЯХ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89039" y="4118179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43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62379" y="5602213"/>
            <a:ext cx="6593264" cy="415325"/>
          </a:xfrm>
          <a:solidFill>
            <a:srgbClr val="291517">
              <a:alpha val="70000"/>
            </a:srgbClr>
          </a:solidFill>
        </p:spPr>
        <p:txBody>
          <a:bodyPr rtlCol="0"/>
          <a:lstStyle/>
          <a:p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ООН  -  </a:t>
            </a:r>
            <a:r>
              <a:rPr lang="en-US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G7</a:t>
            </a:r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вб</a:t>
            </a:r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атэс</a:t>
            </a:r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</a:t>
            </a:r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асеан</a:t>
            </a:r>
            <a:endParaRPr lang="ru-RU" sz="20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24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58379" y="2106243"/>
            <a:ext cx="1019328" cy="1019328"/>
          </a:xfrm>
        </p:spPr>
      </p:pic>
      <p:pic>
        <p:nvPicPr>
          <p:cNvPr id="10" name="Рисунок 9"/>
          <p:cNvPicPr>
            <a:picLocks noGrp="1" noChangeAspect="1"/>
          </p:cNvPicPr>
          <p:nvPr>
            <p:ph type="pic" sz="quarter" idx="24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20697" y="2095992"/>
            <a:ext cx="1023204" cy="1023204"/>
          </a:xfrm>
        </p:spPr>
      </p:pic>
      <p:pic>
        <p:nvPicPr>
          <p:cNvPr id="9" name="Рисунок 8"/>
          <p:cNvPicPr>
            <a:picLocks noGrp="1" noChangeAspect="1"/>
          </p:cNvPicPr>
          <p:nvPr>
            <p:ph type="pic" sz="quarter" idx="26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3478" y="2116976"/>
            <a:ext cx="1011572" cy="1011572"/>
          </a:xfrm>
        </p:spPr>
      </p:pic>
      <p:pic>
        <p:nvPicPr>
          <p:cNvPr id="12" name="Рисунок 11"/>
          <p:cNvPicPr>
            <a:picLocks noGrp="1" noChangeAspect="1"/>
          </p:cNvPicPr>
          <p:nvPr>
            <p:ph type="pic" sz="quarter" idx="24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78615" y="2116976"/>
            <a:ext cx="996076" cy="996076"/>
          </a:xfrm>
        </p:spPr>
      </p:pic>
      <p:pic>
        <p:nvPicPr>
          <p:cNvPr id="15" name="Рисунок 14"/>
          <p:cNvPicPr>
            <a:picLocks noGrp="1" noChangeAspect="1"/>
          </p:cNvPicPr>
          <p:nvPr>
            <p:ph type="pic" sz="quarter" idx="26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91822" y="2125522"/>
            <a:ext cx="1008595" cy="1008595"/>
          </a:xfrm>
        </p:spPr>
      </p:pic>
      <p:pic>
        <p:nvPicPr>
          <p:cNvPr id="6" name="Рисунок 5"/>
          <p:cNvPicPr>
            <a:picLocks noGrp="1" noChangeAspect="1"/>
          </p:cNvPicPr>
          <p:nvPr>
            <p:ph type="pic" sz="quarter" idx="25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1577" y="4567798"/>
            <a:ext cx="959127" cy="959127"/>
          </a:xfrm>
        </p:spPr>
      </p:pic>
      <p:pic>
        <p:nvPicPr>
          <p:cNvPr id="13" name="Рисунок 12"/>
          <p:cNvPicPr>
            <a:picLocks noGrp="1" noChangeAspect="1"/>
          </p:cNvPicPr>
          <p:nvPr>
            <p:ph type="pic" sz="quarter" idx="24"/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47452" y="4626094"/>
            <a:ext cx="922042" cy="922042"/>
          </a:xfrm>
        </p:spPr>
      </p:pic>
      <p:pic>
        <p:nvPicPr>
          <p:cNvPr id="16" name="Рисунок 15"/>
          <p:cNvPicPr>
            <a:picLocks noGrp="1" noChangeAspect="1"/>
          </p:cNvPicPr>
          <p:nvPr>
            <p:ph type="pic" sz="quarter" idx="26"/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57350" y="4583672"/>
            <a:ext cx="964464" cy="964464"/>
          </a:xfrm>
        </p:spPr>
      </p:pic>
      <p:pic>
        <p:nvPicPr>
          <p:cNvPr id="22" name="Рисунок 21"/>
          <p:cNvPicPr>
            <a:picLocks noGrp="1" noChangeAspect="1"/>
          </p:cNvPicPr>
          <p:nvPr>
            <p:ph type="pic" sz="quarter" idx="26"/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60530" y="4577654"/>
            <a:ext cx="949271" cy="949271"/>
          </a:xfrm>
        </p:spPr>
      </p:pic>
    </p:spTree>
    <p:extLst>
      <p:ext uri="{BB962C8B-B14F-4D97-AF65-F5344CB8AC3E}">
        <p14:creationId xmlns:p14="http://schemas.microsoft.com/office/powerpoint/2010/main" val="627137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4"/>
    </mc:Choice>
    <mc:Fallback>
      <p:transition spd="slow" advTm="3654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объект 7" descr="Бежевый прямоугольник">
            <a:extLst>
              <a:ext uri="{FF2B5EF4-FFF2-40B4-BE49-F238E27FC236}">
                <a16:creationId xmlns:a16="http://schemas.microsoft.com/office/drawing/2014/main" id="{400AB11A-4D5E-4CDE-BB60-C8578F59C3E0}"/>
              </a:ext>
            </a:extLst>
          </p:cNvPr>
          <p:cNvSpPr/>
          <p:nvPr/>
        </p:nvSpPr>
        <p:spPr bwMode="white">
          <a:xfrm flipV="1">
            <a:off x="782245" y="1188425"/>
            <a:ext cx="10471909" cy="105504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C3FC51DE-D10A-4DE8-A7E3-22FA2E4FC1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569877" y="5904087"/>
            <a:ext cx="6058183" cy="45719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91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57" y="790141"/>
            <a:ext cx="9677741" cy="503789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СТРАТЕГИИ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экономики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D1BEBF22-A40E-4194-AD9A-12E9E5AB001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04468" y="1402483"/>
            <a:ext cx="10771295" cy="4890223"/>
          </a:xfrm>
          <a:prstGeom prst="rect">
            <a:avLst/>
          </a:prstGeom>
        </p:spPr>
        <p:txBody>
          <a:bodyPr rtlCol="0"/>
          <a:lstStyle/>
          <a:p>
            <a:pPr marL="0" indent="0" algn="just">
              <a:buNone/>
            </a:pP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Отличительной чертой </a:t>
            </a: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японской экономики </a:t>
            </a: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Японское </a:t>
            </a: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экономическое </a:t>
            </a: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чудо </a:t>
            </a:r>
            <a:r>
              <a:rPr lang="en-US" altLang="ja-JP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исторический феномен рекордного роста японской экономики, начавшийся с середины 1950-х и продолжавшийся до нефтяного кризиса 1973 года. Рост экономики в период экономического чуда составлял почти 10 % ежегодно, это были самые высокие темпы роста среди развитых стран того времени. Среди причин «чуда» — низкие налоги и интенсивное освоение японской наукой новых технологий, информация о которых до Второй мировой войны в Японию почти не поступала из-за изоляционной политики властей</a:t>
            </a: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Стремительные темпы роста в кратчайшие сроки позволили Японии не только полностью восстановиться после поражения в войне, но и выйти на второе место по экономической мощи (номиналу), последовательно обойдя Францию, Италию, Канаду, Великобританию, ФРГ, СССР и уступая лишь </a:t>
            </a: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США. </a:t>
            </a: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экономикой мира Япония числилась более 40 лет: с 1968 года, уступив Китаю лишь в 2010 </a:t>
            </a: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году.</a:t>
            </a:r>
            <a:endParaRPr lang="ru-RU" sz="15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Мерами, которые были предприняты властями в рамках «экономического </a:t>
            </a: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чуда» </a:t>
            </a: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были: объединение </a:t>
            </a: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производителей, поставщиков ресурсов, сбытчиков продукции и банков в тесно связанные группы, называемые </a:t>
            </a:r>
            <a:r>
              <a:rPr lang="ru-RU" sz="15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кэйрэцу</a:t>
            </a: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взаимовыгодные </a:t>
            </a: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отношения предпринимателей с </a:t>
            </a: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правительством; гарантия </a:t>
            </a: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пожизненной занятости в больших </a:t>
            </a: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корпорациях; активное </a:t>
            </a: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профсоюзное движение. Суть японского чуда — в удивительном взаимном доверии верховной власти и большого </a:t>
            </a: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бизнеса.  </a:t>
            </a: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Японии государство сообща с большим бизнесом вырабатывало экономическую стратегию. </a:t>
            </a: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первом этапе упор был сделан на развитии металлургии, судостроения, нефтехимии. Создали самую передовую в мире металлургию, стали выплавлять 100 млн тонн стали. Япония превратилась в первую судостроительную державу мира, строили танкеры водоизмещением 200—300 тысяч тонн. Чтобы у себя перерабатывать нефть, начали развивать нефтехимию. На втором этапе приоритеты были отданы бытовой электротехнике и автомобилестроению. </a:t>
            </a:r>
            <a:r>
              <a:rPr lang="ru-RU" sz="15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Ценой огромных усилий </a:t>
            </a:r>
            <a:r>
              <a:rPr lang="ru-RU" sz="15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 сломлен сложившийся стереотип — до 1960-х годов японские товары были дешевыми, но некачественными, на своих транзисторах, на своих телевизорах, потом — автомобилях они убедили мир, что японское — значит качественное». </a:t>
            </a:r>
            <a:endParaRPr lang="ru-RU" sz="15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984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4"/>
    </mc:Choice>
    <mc:Fallback>
      <p:transition spd="slow" advTm="5344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89FBC09-5A84-45A9-B63B-5DEAA4BE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760686"/>
            <a:ext cx="7560000" cy="370166"/>
          </a:xfrm>
        </p:spPr>
        <p:txBody>
          <a:bodyPr rtlCol="0"/>
          <a:lstStyle/>
          <a:p>
            <a:pPr rt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СТРУКТУРЫ ДЛЯ ПАРТНЕРСТВА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3927B38-2109-4A32-9B61-7046301BA0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92</a:t>
            </a:fld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741D6D94-B2BB-401E-AACC-F5CA79C890E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457450" y="2588577"/>
            <a:ext cx="8524875" cy="2088198"/>
          </a:xfrm>
        </p:spPr>
        <p:txBody>
          <a:bodyPr rtlCol="0"/>
          <a:lstStyle/>
          <a:p>
            <a:pPr algn="just"/>
            <a:r>
              <a:rPr lang="ru-RU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Японская торгово-промышленная палата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сеть всеобъемлющих местных экономических организаций, состоящая из около 1,25 миллиона предприятий-членов по всей стране, охватывающих от крупных и средних корпораций до малых фирм и индивидуальных предпринимателей. </a:t>
            </a:r>
          </a:p>
          <a:p>
            <a:pPr algn="just"/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всех крупных городах Японии есть торговые палаты. 515 торговых палат образуют крупную общенациональную палату. Палаты в Японии обозначены как корпорации с особым статусом. Они создаются и действуют в соответствии со специальным государственным законом.</a:t>
            </a:r>
          </a:p>
          <a:p>
            <a:pPr algn="just"/>
            <a:endParaRPr lang="ru-RU" b="1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7" descr="Бежевый прямоугольник">
            <a:extLst>
              <a:ext uri="{FF2B5EF4-FFF2-40B4-BE49-F238E27FC236}">
                <a16:creationId xmlns:a16="http://schemas.microsoft.com/office/drawing/2014/main" id="{0EF37AB9-30F5-41E6-9478-F4DEF99FA9B7}"/>
              </a:ext>
            </a:extLst>
          </p:cNvPr>
          <p:cNvSpPr/>
          <p:nvPr/>
        </p:nvSpPr>
        <p:spPr bwMode="white">
          <a:xfrm flipV="1">
            <a:off x="722099" y="2200993"/>
            <a:ext cx="3636000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7350" y="2840659"/>
            <a:ext cx="1335300" cy="1335300"/>
          </a:xfrm>
        </p:spPr>
      </p:pic>
    </p:spTree>
    <p:extLst>
      <p:ext uri="{BB962C8B-B14F-4D97-AF65-F5344CB8AC3E}">
        <p14:creationId xmlns:p14="http://schemas.microsoft.com/office/powerpoint/2010/main" val="1134506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2"/>
    </mc:Choice>
    <mc:Fallback>
      <p:transition spd="slow" advTm="4472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93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4850" y="3088807"/>
            <a:ext cx="6362299" cy="1156635"/>
          </a:xfrm>
          <a:solidFill>
            <a:schemeClr val="accent5">
              <a:lumMod val="50000"/>
              <a:alpha val="71000"/>
            </a:schemeClr>
          </a:solidFill>
        </p:spPr>
        <p:txBody>
          <a:bodyPr rtlCol="0"/>
          <a:lstStyle/>
          <a:p>
            <a:pPr algn="ctr" rtl="0"/>
            <a:r>
              <a:rPr lang="ru-RU" sz="8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сингапур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803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4"/>
    </mc:Choice>
    <mc:Fallback>
      <p:transition spd="slow" advTm="2504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5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объект 7" descr="Бежевый прямоугольник">
            <a:extLst>
              <a:ext uri="{FF2B5EF4-FFF2-40B4-BE49-F238E27FC236}">
                <a16:creationId xmlns:a16="http://schemas.microsoft.com/office/drawing/2014/main" id="{400AB11A-4D5E-4CDE-BB60-C8578F59C3E0}"/>
              </a:ext>
            </a:extLst>
          </p:cNvPr>
          <p:cNvSpPr/>
          <p:nvPr/>
        </p:nvSpPr>
        <p:spPr bwMode="white">
          <a:xfrm flipV="1">
            <a:off x="782245" y="1255100"/>
            <a:ext cx="10471909" cy="105504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94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57" y="904442"/>
            <a:ext cx="7506119" cy="398284"/>
          </a:xfrm>
        </p:spPr>
        <p:txBody>
          <a:bodyPr rtlCol="0"/>
          <a:lstStyle/>
          <a:p>
            <a:pPr rtl="0"/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сингапур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D1BEBF22-A40E-4194-AD9A-12E9E5AB001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90857" y="1440018"/>
            <a:ext cx="10771295" cy="4970307"/>
          </a:xfrm>
          <a:prstGeom prst="rect">
            <a:avLst/>
          </a:prstGeom>
        </p:spPr>
        <p:txBody>
          <a:bodyPr rtlCol="0"/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ВПП: </a:t>
            </a:r>
            <a:r>
              <a:rPr lang="ru-RU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372,1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 долл. 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Население: </a:t>
            </a:r>
            <a:r>
              <a:rPr lang="ru-RU" sz="1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5,7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Сингапура — высокоразвитая рыночная, с одним из самых высоких в мире ВВП на душу населения. Сингапур причисляют к «восточноазиатским тиграм», за быстрый скачок экономики до уровня развитых стран. В стране развиты производства электроники, судостроение, сектор финансовых услуг. В стране поддерживаются стабильные цены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Сингапура зависит от экспорта продукции, особенно в таких областях как бытовая электроника, информационные технологии, фармацевтика и финансовые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услуги.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Важную роль в экономике страны играют транснациональные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корпорации.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Сингапура является одной из самых открытых и свободных от коррупции экономик. Сингапур привлекает крупные инвестиции в фармацевтику и медицинское производство и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прилагает усилия для развития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Сингапура как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финансового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высокотехнологичного центра Юго-Восточной Азии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Сингапур — ведущий торговый центр и центр ценообразования Азии. С течением глобализации страна всё больше позиционирует себя как финансовый центр и центр высоких технологий Восточной Азии. Отрасль электроники лидирует в производственном секторе и даёт около 48 % от общей промышленной продукции, но правительство также считает своим приоритетом развитие химической отрасли и отрасли биотехнологий.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 Сингапура практически не развито, из 709 км² площади страны возделывается около 1 %, в основном это частные хозяйства на небольших островах. Сингапур занимает 70 % мирового рынка самоподъемного бурового оборудования и 70 % рынка плавучих установок для добычи, хранения и отгрузки нефти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178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96"/>
    </mc:Choice>
    <mc:Fallback>
      <p:transition spd="slow" advTm="5896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5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234404"/>
            <a:ext cx="7560000" cy="307356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статьи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DDB908-45C5-4999-982F-0A82DA013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95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52024" y="3084407"/>
            <a:ext cx="1891485" cy="529776"/>
          </a:xfrm>
          <a:solidFill>
            <a:schemeClr val="accent5">
              <a:lumMod val="50000"/>
              <a:alpha val="70000"/>
            </a:schemeClr>
          </a:solidFill>
        </p:spPr>
        <p:txBody>
          <a:bodyPr rtlCol="0"/>
          <a:lstStyle/>
          <a:p>
            <a:r>
              <a:rPr lang="ru-RU" sz="1400" spc="-2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Промышленное оборудование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30E095F-965E-476E-B681-EE615BECB0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5534" y="3103136"/>
            <a:ext cx="1756565" cy="492318"/>
          </a:xfrm>
          <a:solidFill>
            <a:schemeClr val="accent5">
              <a:lumMod val="50000"/>
              <a:alpha val="69804"/>
            </a:schemeClr>
          </a:solidFill>
        </p:spPr>
        <p:txBody>
          <a:bodyPr rtlCol="0"/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Электро-  оборудование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81321" y="3101612"/>
            <a:ext cx="1725357" cy="524353"/>
          </a:xfrm>
          <a:solidFill>
            <a:schemeClr val="accent5">
              <a:lumMod val="50000"/>
              <a:alpha val="70000"/>
            </a:schemeClr>
          </a:solidFill>
        </p:spPr>
        <p:txBody>
          <a:bodyPr rtlCol="0"/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Прецизионные инструменты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65399" y="3038218"/>
            <a:ext cx="1951250" cy="622153"/>
          </a:xfrm>
          <a:solidFill>
            <a:schemeClr val="accent5">
              <a:lumMod val="50000"/>
              <a:alpha val="70000"/>
            </a:schemeClr>
          </a:solidFill>
        </p:spPr>
        <p:txBody>
          <a:bodyPr rtlCol="0"/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Нефть и минеральное топливо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22099" y="1606399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20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 txBox="1">
            <a:spLocks/>
          </p:cNvSpPr>
          <p:nvPr/>
        </p:nvSpPr>
        <p:spPr>
          <a:xfrm>
            <a:off x="734476" y="3904925"/>
            <a:ext cx="7560000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статьи импорта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72575" y="4278875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742290" y="3139326"/>
            <a:ext cx="1488826" cy="443795"/>
          </a:xfrm>
          <a:solidFill>
            <a:schemeClr val="accent5">
              <a:lumMod val="50000"/>
              <a:alpha val="70000"/>
            </a:schemeClr>
          </a:solidFill>
        </p:spPr>
        <p:txBody>
          <a:bodyPr rtlCol="0"/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Драгоценные камни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Grp="1" noChangeAspect="1"/>
          </p:cNvPicPr>
          <p:nvPr>
            <p:ph type="pic" sz="quarter" idx="24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9959" y="1887879"/>
            <a:ext cx="1047716" cy="1047716"/>
          </a:xfrm>
        </p:spPr>
      </p:pic>
      <p:pic>
        <p:nvPicPr>
          <p:cNvPr id="23" name="Рисунок 22"/>
          <p:cNvPicPr>
            <a:picLocks noGrp="1" noChangeAspect="1"/>
          </p:cNvPicPr>
          <p:nvPr>
            <p:ph type="pic" sz="quarter" idx="23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6094" y="1887570"/>
            <a:ext cx="1050683" cy="1050683"/>
          </a:xfrm>
        </p:spPr>
      </p:pic>
      <p:pic>
        <p:nvPicPr>
          <p:cNvPr id="31" name="Рисунок 30"/>
          <p:cNvPicPr>
            <a:picLocks noGrp="1" noChangeAspect="1"/>
          </p:cNvPicPr>
          <p:nvPr>
            <p:ph type="pic" sz="quarter" idx="26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21205" y="1887570"/>
            <a:ext cx="1066397" cy="1066397"/>
          </a:xfrm>
        </p:spPr>
      </p:pic>
      <p:pic>
        <p:nvPicPr>
          <p:cNvPr id="33" name="Рисунок 32"/>
          <p:cNvPicPr>
            <a:picLocks noGrp="1" noChangeAspect="1"/>
          </p:cNvPicPr>
          <p:nvPr>
            <p:ph type="pic" sz="quarter" idx="2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37764" y="1885194"/>
            <a:ext cx="1032799" cy="1032799"/>
          </a:xfrm>
        </p:spPr>
      </p:pic>
      <p:pic>
        <p:nvPicPr>
          <p:cNvPr id="36" name="Рисунок 35"/>
          <p:cNvPicPr>
            <a:picLocks noGrp="1" noChangeAspect="1"/>
          </p:cNvPicPr>
          <p:nvPr>
            <p:ph type="pic" sz="quarter" idx="25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75439" y="1885194"/>
            <a:ext cx="1074363" cy="1074363"/>
          </a:xfr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9959" y="4502318"/>
            <a:ext cx="1048603" cy="1048603"/>
          </a:xfrm>
          <a:prstGeom prst="rect">
            <a:avLst/>
          </a:prstGeom>
        </p:spPr>
      </p:pic>
      <p:sp>
        <p:nvSpPr>
          <p:cNvPr id="46" name="Текст 6">
            <a:extLst>
              <a:ext uri="{FF2B5EF4-FFF2-40B4-BE49-F238E27FC236}">
                <a16:creationId xmlns:a16="http://schemas.microsoft.com/office/drawing/2014/main" id="{030E095F-965E-476E-B681-EE615BECB0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0975" y="5712423"/>
            <a:ext cx="1756565" cy="492318"/>
          </a:xfrm>
          <a:solidFill>
            <a:schemeClr val="accent5">
              <a:lumMod val="50000"/>
              <a:alpha val="69804"/>
            </a:schemeClr>
          </a:solidFill>
        </p:spPr>
        <p:txBody>
          <a:bodyPr rtlCol="0"/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Электро-  оборудование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Рисунок 47"/>
          <p:cNvPicPr>
            <a:picLocks noGrp="1" noChangeAspect="1"/>
          </p:cNvPicPr>
          <p:nvPr>
            <p:ph type="pic" sz="quarter" idx="26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0719" y="4501757"/>
            <a:ext cx="1066397" cy="1066397"/>
          </a:xfrm>
        </p:spPr>
      </p:pic>
      <p:sp>
        <p:nvSpPr>
          <p:cNvPr id="52" name="Текст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051605" y="5650073"/>
            <a:ext cx="1951250" cy="622153"/>
          </a:xfrm>
          <a:solidFill>
            <a:schemeClr val="accent5">
              <a:lumMod val="50000"/>
              <a:alpha val="70000"/>
            </a:schemeClr>
          </a:solidFill>
        </p:spPr>
        <p:txBody>
          <a:bodyPr rtlCol="0"/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Нефть и минеральное топливо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Рисунок 52"/>
          <p:cNvPicPr>
            <a:picLocks noGrp="1" noChangeAspect="1"/>
          </p:cNvPicPr>
          <p:nvPr>
            <p:ph type="pic" sz="quarter" idx="23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70657" y="4489025"/>
            <a:ext cx="1050683" cy="1050683"/>
          </a:xfrm>
        </p:spPr>
      </p:pic>
      <p:sp>
        <p:nvSpPr>
          <p:cNvPr id="54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0255" y="5706427"/>
            <a:ext cx="1891485" cy="529776"/>
          </a:xfrm>
          <a:solidFill>
            <a:schemeClr val="accent5">
              <a:lumMod val="50000"/>
              <a:alpha val="70000"/>
            </a:schemeClr>
          </a:solidFill>
        </p:spPr>
        <p:txBody>
          <a:bodyPr rtlCol="0"/>
          <a:lstStyle/>
          <a:p>
            <a:r>
              <a:rPr lang="ru-RU" sz="1400" spc="-2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Промышленное оборудование</a:t>
            </a:r>
          </a:p>
        </p:txBody>
      </p:sp>
      <p:pic>
        <p:nvPicPr>
          <p:cNvPr id="56" name="Рисунок 55"/>
          <p:cNvPicPr>
            <a:picLocks noGrp="1" noChangeAspect="1"/>
          </p:cNvPicPr>
          <p:nvPr>
            <p:ph type="pic" sz="quarter" idx="25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40136" y="4497773"/>
            <a:ext cx="1074363" cy="1074363"/>
          </a:xfrm>
        </p:spPr>
      </p:pic>
      <p:sp>
        <p:nvSpPr>
          <p:cNvPr id="58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32904" y="5749417"/>
            <a:ext cx="1488826" cy="443795"/>
          </a:xfrm>
          <a:solidFill>
            <a:schemeClr val="accent5">
              <a:lumMod val="50000"/>
              <a:alpha val="70000"/>
            </a:schemeClr>
          </a:solidFill>
        </p:spPr>
        <p:txBody>
          <a:bodyPr rtlCol="0"/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Драгоценные камни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Рисунок 60"/>
          <p:cNvPicPr>
            <a:picLocks noGrp="1" noChangeAspect="1"/>
          </p:cNvPicPr>
          <p:nvPr>
            <p:ph type="pic" sz="quarter" idx="2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70303" y="4506909"/>
            <a:ext cx="1032799" cy="1032799"/>
          </a:xfrm>
        </p:spPr>
      </p:pic>
      <p:sp>
        <p:nvSpPr>
          <p:cNvPr id="62" name="Текст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5058" y="5749417"/>
            <a:ext cx="1725357" cy="524353"/>
          </a:xfrm>
          <a:solidFill>
            <a:schemeClr val="accent5">
              <a:lumMod val="50000"/>
              <a:alpha val="70000"/>
            </a:schemeClr>
          </a:solidFill>
        </p:spPr>
        <p:txBody>
          <a:bodyPr rtlCol="0"/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Прецизионные инструменты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206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0"/>
    </mc:Choice>
    <mc:Fallback>
      <p:transition spd="slow" advTm="368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CBC84C2-2B48-4B15-A420-8B5F2BDE23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4238" y="0"/>
            <a:ext cx="12177762" cy="6882695"/>
          </a:xfrm>
          <a:prstGeom prst="rect">
            <a:avLst/>
          </a:prstGeom>
          <a:solidFill>
            <a:schemeClr val="accent5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257372"/>
            <a:ext cx="7560000" cy="292868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ТОРГОВЫЕ ПАРТНЕРЫ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DDB908-45C5-4999-982F-0A82DA013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96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9039" y="2960374"/>
            <a:ext cx="10786725" cy="451713"/>
          </a:xfrm>
          <a:solidFill>
            <a:schemeClr val="accent5">
              <a:lumMod val="50000"/>
              <a:alpha val="70000"/>
            </a:schemeClr>
          </a:solidFill>
        </p:spPr>
        <p:txBody>
          <a:bodyPr rtlCol="0"/>
          <a:lstStyle/>
          <a:p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ОАЭ  -  КСА  - США  -  КИТАЙ  -  ЯПОНИЯ  -  ЮЖНАЯ КОРЕЯ  -  БРАЗИЛИЯ</a:t>
            </a:r>
            <a:endParaRPr lang="ru-RU" sz="20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22099" y="1657674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pic>
        <p:nvPicPr>
          <p:cNvPr id="17" name="Рисунок 16"/>
          <p:cNvPicPr>
            <a:picLocks noGrp="1" noChangeAspect="1"/>
          </p:cNvPicPr>
          <p:nvPr>
            <p:ph type="pic" sz="quarter" idx="2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6314" y="1861551"/>
            <a:ext cx="1017933" cy="1017933"/>
          </a:xfrm>
        </p:spPr>
      </p:pic>
      <p:pic>
        <p:nvPicPr>
          <p:cNvPr id="20" name="Рисунок 19"/>
          <p:cNvPicPr>
            <a:picLocks noGrp="1" noChangeAspect="1"/>
          </p:cNvPicPr>
          <p:nvPr>
            <p:ph type="pic" sz="quarter" idx="25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89453" y="1865960"/>
            <a:ext cx="1018358" cy="1018358"/>
          </a:xfrm>
        </p:spPr>
      </p:pic>
      <p:pic>
        <p:nvPicPr>
          <p:cNvPr id="25" name="Рисунок 24"/>
          <p:cNvPicPr>
            <a:picLocks noGrp="1" noChangeAspect="1"/>
          </p:cNvPicPr>
          <p:nvPr>
            <p:ph type="pic" sz="quarter" idx="23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0884" y="4319679"/>
            <a:ext cx="970482" cy="970482"/>
          </a:xfrm>
        </p:spPr>
      </p:pic>
      <p:sp>
        <p:nvSpPr>
          <p:cNvPr id="41" name="Заголовок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 txBox="1">
            <a:spLocks/>
          </p:cNvSpPr>
          <p:nvPr/>
        </p:nvSpPr>
        <p:spPr>
          <a:xfrm>
            <a:off x="750939" y="3726602"/>
            <a:ext cx="10308051" cy="36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ЧЛЕНСТВО В МЕЖДУНАРОДНЫХ ОРГАНИЗАЦИЯХ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объект 7" descr="Бежевый прямоугольник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89039" y="4117379"/>
            <a:ext cx="2520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43" name="Текст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62379" y="5501935"/>
            <a:ext cx="6593264" cy="381453"/>
          </a:xfrm>
          <a:solidFill>
            <a:schemeClr val="accent5">
              <a:lumMod val="50000"/>
              <a:alpha val="70000"/>
            </a:schemeClr>
          </a:solidFill>
        </p:spPr>
        <p:txBody>
          <a:bodyPr rtlCol="0"/>
          <a:lstStyle/>
          <a:p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ООН  -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асеан</a:t>
            </a:r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атэс</a:t>
            </a:r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</a:t>
            </a:r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</a:t>
            </a:r>
            <a:r>
              <a:rPr lang="ru-RU" sz="2000" spc="-2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мвф</a:t>
            </a:r>
            <a:r>
              <a:rPr lang="ru-RU" sz="20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 маги</a:t>
            </a:r>
            <a:endParaRPr lang="ru-RU" sz="2000" spc="-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Grp="1" noChangeAspect="1"/>
          </p:cNvPicPr>
          <p:nvPr>
            <p:ph type="pic" sz="quarter" idx="26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97341" y="1851115"/>
            <a:ext cx="1028170" cy="1028170"/>
          </a:xfrm>
        </p:spPr>
      </p:pic>
      <p:pic>
        <p:nvPicPr>
          <p:cNvPr id="34" name="Рисунок 33"/>
          <p:cNvPicPr>
            <a:picLocks noGrp="1" noChangeAspect="1"/>
          </p:cNvPicPr>
          <p:nvPr>
            <p:ph type="pic" sz="quarter" idx="26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34084" y="4322685"/>
            <a:ext cx="968704" cy="968704"/>
          </a:xfrm>
        </p:spPr>
      </p:pic>
      <p:pic>
        <p:nvPicPr>
          <p:cNvPr id="18" name="Рисунок 17"/>
          <p:cNvPicPr>
            <a:picLocks noGrp="1" noChangeAspect="1"/>
          </p:cNvPicPr>
          <p:nvPr>
            <p:ph type="pic" sz="quarter" idx="24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27705" y="1863172"/>
            <a:ext cx="1006075" cy="1006075"/>
          </a:xfrm>
        </p:spPr>
      </p:pic>
      <p:pic>
        <p:nvPicPr>
          <p:cNvPr id="15" name="Рисунок 14"/>
          <p:cNvPicPr>
            <a:picLocks noGrp="1" noChangeAspect="1"/>
          </p:cNvPicPr>
          <p:nvPr>
            <p:ph type="pic" sz="quarter" idx="24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158" y="4338296"/>
            <a:ext cx="965183" cy="965183"/>
          </a:xfrm>
        </p:spPr>
      </p:pic>
      <p:pic>
        <p:nvPicPr>
          <p:cNvPr id="22" name="Рисунок 21"/>
          <p:cNvPicPr>
            <a:picLocks noGrp="1" noChangeAspect="1"/>
          </p:cNvPicPr>
          <p:nvPr>
            <p:ph type="pic" sz="quarter" idx="25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69768" y="4335539"/>
            <a:ext cx="967068" cy="967068"/>
          </a:xfrm>
        </p:spPr>
      </p:pic>
      <p:pic>
        <p:nvPicPr>
          <p:cNvPr id="27" name="Рисунок 26"/>
          <p:cNvPicPr>
            <a:picLocks noGrp="1" noChangeAspect="1"/>
          </p:cNvPicPr>
          <p:nvPr>
            <p:ph type="pic" sz="quarter" idx="24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207" y="4335539"/>
            <a:ext cx="971852" cy="971852"/>
          </a:xfrm>
        </p:spPr>
      </p:pic>
      <p:pic>
        <p:nvPicPr>
          <p:cNvPr id="29" name="Рисунок 28"/>
          <p:cNvPicPr>
            <a:picLocks noGrp="1" noChangeAspect="1"/>
          </p:cNvPicPr>
          <p:nvPr>
            <p:ph type="pic" sz="quarter" idx="26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80220" y="4328486"/>
            <a:ext cx="961675" cy="961675"/>
          </a:xfrm>
        </p:spPr>
      </p:pic>
      <p:pic>
        <p:nvPicPr>
          <p:cNvPr id="31" name="Рисунок 30"/>
          <p:cNvPicPr>
            <a:picLocks noGrp="1" noChangeAspect="1"/>
          </p:cNvPicPr>
          <p:nvPr>
            <p:ph type="pic" sz="quarter" idx="24"/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0812" y="1859800"/>
            <a:ext cx="1019485" cy="1019485"/>
          </a:xfrm>
        </p:spPr>
      </p:pic>
      <p:pic>
        <p:nvPicPr>
          <p:cNvPr id="36" name="Рисунок 35"/>
          <p:cNvPicPr>
            <a:picLocks noGrp="1" noChangeAspect="1"/>
          </p:cNvPicPr>
          <p:nvPr>
            <p:ph type="pic" sz="quarter" idx="26"/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85025" y="1851563"/>
            <a:ext cx="1023659" cy="1023659"/>
          </a:xfrm>
        </p:spPr>
      </p:pic>
      <p:pic>
        <p:nvPicPr>
          <p:cNvPr id="38" name="Рисунок 37"/>
          <p:cNvPicPr>
            <a:picLocks noGrp="1" noChangeAspect="1"/>
          </p:cNvPicPr>
          <p:nvPr>
            <p:ph type="pic" sz="quarter" idx="24"/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78201" y="1870845"/>
            <a:ext cx="998402" cy="998402"/>
          </a:xfrm>
        </p:spPr>
      </p:pic>
    </p:spTree>
    <p:extLst>
      <p:ext uri="{BB962C8B-B14F-4D97-AF65-F5344CB8AC3E}">
        <p14:creationId xmlns:p14="http://schemas.microsoft.com/office/powerpoint/2010/main" val="1942109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5"/>
    </mc:Choice>
    <mc:Fallback>
      <p:transition spd="slow" advTm="2975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509E5E-F68C-4F2B-8EC7-432595860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5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объект 7" descr="Бежевый прямоугольник">
            <a:extLst>
              <a:ext uri="{FF2B5EF4-FFF2-40B4-BE49-F238E27FC236}">
                <a16:creationId xmlns:a16="http://schemas.microsoft.com/office/drawing/2014/main" id="{400AB11A-4D5E-4CDE-BB60-C8578F59C3E0}"/>
              </a:ext>
            </a:extLst>
          </p:cNvPr>
          <p:cNvSpPr/>
          <p:nvPr/>
        </p:nvSpPr>
        <p:spPr bwMode="white">
          <a:xfrm flipV="1">
            <a:off x="782245" y="1255899"/>
            <a:ext cx="10771295" cy="105505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97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57" y="857616"/>
            <a:ext cx="10045210" cy="503789"/>
          </a:xfrm>
        </p:spPr>
        <p:txBody>
          <a:bodyPr rtlCol="0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СТРАТЕГИИ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экономики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id="{D1BEBF22-A40E-4194-AD9A-12E9E5AB001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82245" y="1483338"/>
            <a:ext cx="10771295" cy="4869838"/>
          </a:xfrm>
          <a:prstGeom prst="rect">
            <a:avLst/>
          </a:prstGeom>
        </p:spPr>
        <p:txBody>
          <a:bodyPr rtlCol="0"/>
          <a:lstStyle/>
          <a:p>
            <a:pPr marL="0" indent="0" algn="just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Правительство Сингапура поощряет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уровень сбережений и инвестирования через обязательную пенсионную схему, которая известна как Центральный страховой фонд, причём значительная часть его бюджета расходуется на образование и технологии. Правительство также владеет компаниями, связанными с государственной инвестиционной группой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Temasek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особенно в области производства — которые работают по сути как коммерческие учреждения и производят около 60 %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ВВП.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поддерживать высокую конкурентоспособность вопреки росту зарплат, правительство поощряет деятельность по наращиванию добавленной стоимости в промышленности и обслуживании. Открыты или находятся в процессе открытия финансовые сервисы, телекоммуникационная инфраструктура, электростанции и точки розничной торговли для содействия иностранным поставщикам услуг. Когда в центральном деловом квартале Сингапура арендная плата выросла втрое в 2006 году, правительство попыталось применить некоторые меры, включая ограничение заработной платы и освобождение неиспользуемых домов с целью уменьшить расходы на аренду и снизить затраты на ведение бизнеса в Сингапуре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 полное отсутствие коррупции в Сингапуре, квалифицированная рабочая сила, продвинутая и эффективная инфраструктура стали привлекательными для более чем 3000 транснациональных корпораций (ТНК) из Соединенных Штатов, Японии и Европы. Иностранные фирмы можно найти практически в любой отрасли экономики. ТНК производят более чем две трети всей промышленной продукции и прямых экспортных продаж, хотя в определенных секторах услуг доминирующими остаются главным образом связанные с правительством корпорации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Сингапур является свободным портом. Таможенные пошлины в Сингапуре применяются только в отношении импортных транспортных средств, алкогольных напитков, табачных изделий, нефтепродуктов.</a:t>
            </a:r>
          </a:p>
        </p:txBody>
      </p:sp>
    </p:spTree>
    <p:extLst>
      <p:ext uri="{BB962C8B-B14F-4D97-AF65-F5344CB8AC3E}">
        <p14:creationId xmlns:p14="http://schemas.microsoft.com/office/powerpoint/2010/main" val="2238890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84"/>
    </mc:Choice>
    <mc:Fallback>
      <p:transition spd="slow" advTm="5384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89FBC09-5A84-45A9-B63B-5DEAA4BE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398736"/>
            <a:ext cx="7560000" cy="370166"/>
          </a:xfrm>
        </p:spPr>
        <p:txBody>
          <a:bodyPr rtlCol="0"/>
          <a:lstStyle/>
          <a:p>
            <a:pPr rt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СТРУКТУРЫ ДЛЯ ПАРТНЕРСТВА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3927B38-2109-4A32-9B61-7046301BA0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98</a:t>
            </a:fld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741D6D94-B2BB-401E-AACC-F5CA79C890E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159145" y="2074227"/>
            <a:ext cx="9398593" cy="2077083"/>
          </a:xfrm>
        </p:spPr>
        <p:txBody>
          <a:bodyPr rtlCol="0"/>
          <a:lstStyle/>
          <a:p>
            <a:pPr algn="just"/>
            <a:r>
              <a:rPr lang="ru-RU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Сингапурская бизнес-федерация (SBF)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это высшая бизнес-палата, отстаивающая интересы бизнес-сообщества Сингапура в области торговли, инвестиций и производственных отношений. Он представляет 27 200 компаний, а также ключевые местные и иностранные бизнес-палаты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июле 2001 года министр торговли и промышленности внес в парламент законопроект об утверждении Закона о SBF, который был принят парламентом и стал законом 5 октября 2001 года. Затем 1 апреля 2002 года была создана Федерация с целью представления интересов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бизнес-сообщества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 местном, так и на зарубежном уровне. Согласно Закону о SBF, все зарегистрированные в Сингапуре компании с уставным капиталом в размере 0,5 млн сингапурских долларов и выше являются членами SBF.</a:t>
            </a:r>
          </a:p>
        </p:txBody>
      </p:sp>
      <p:sp>
        <p:nvSpPr>
          <p:cNvPr id="11" name="объект 7" descr="Бежевый прямоугольник">
            <a:extLst>
              <a:ext uri="{FF2B5EF4-FFF2-40B4-BE49-F238E27FC236}">
                <a16:creationId xmlns:a16="http://schemas.microsoft.com/office/drawing/2014/main" id="{0EF37AB9-30F5-41E6-9478-F4DEF99FA9B7}"/>
              </a:ext>
            </a:extLst>
          </p:cNvPr>
          <p:cNvSpPr/>
          <p:nvPr/>
        </p:nvSpPr>
        <p:spPr bwMode="white">
          <a:xfrm flipV="1">
            <a:off x="722099" y="1810468"/>
            <a:ext cx="3636000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rtl="0"/>
            <a:endParaRPr lang="ru-RU" dirty="0"/>
          </a:p>
        </p:txBody>
      </p:sp>
      <p:sp>
        <p:nvSpPr>
          <p:cNvPr id="8" name="Объект 8">
            <a:extLst>
              <a:ext uri="{FF2B5EF4-FFF2-40B4-BE49-F238E27FC236}">
                <a16:creationId xmlns:a16="http://schemas.microsoft.com/office/drawing/2014/main" id="{741D6D94-B2BB-401E-AACC-F5CA79C890E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159144" y="4171920"/>
            <a:ext cx="9398593" cy="1361901"/>
          </a:xfrm>
        </p:spPr>
        <p:txBody>
          <a:bodyPr rtlCol="0"/>
          <a:lstStyle/>
          <a:p>
            <a:pPr algn="just"/>
            <a:r>
              <a:rPr lang="ru-RU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Сингапурская международная торговая </a:t>
            </a:r>
            <a:r>
              <a:rPr lang="ru-RU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палата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Независимый представитель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частного сектора в Сингапуре и в регионе.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Компании-члены представляют бизнес-сообщества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Сингапура: местные и иностранные крупные и малые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компании во всех секторах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экономики. 50% компаний-членов принадлежат Сингапуру,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- иностранцам. Половина членов Палаты - крупные организации, в том числе большинство транснациональных корпораций, </a:t>
            </a:r>
            <a:r>
              <a:rPr lang="ru-RU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другая </a:t>
            </a:r>
            <a:r>
              <a:rPr lang="ru-RU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половина - средние, малые и начинающие компании.</a:t>
            </a: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000" y="2130489"/>
            <a:ext cx="1095375" cy="1095375"/>
          </a:xfrm>
        </p:spPr>
      </p:pic>
      <p:pic>
        <p:nvPicPr>
          <p:cNvPr id="12" name="Рисунок 11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251" y="4171920"/>
            <a:ext cx="1095375" cy="1095375"/>
          </a:xfrm>
        </p:spPr>
      </p:pic>
    </p:spTree>
    <p:extLst>
      <p:ext uri="{BB962C8B-B14F-4D97-AF65-F5344CB8AC3E}">
        <p14:creationId xmlns:p14="http://schemas.microsoft.com/office/powerpoint/2010/main" val="160955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93"/>
    </mc:Choice>
    <mc:Fallback>
      <p:transition spd="slow" advTm="6193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2" name="Номер слайда 51">
            <a:extLst>
              <a:ext uri="{FF2B5EF4-FFF2-40B4-BE49-F238E27FC236}">
                <a16:creationId xmlns:a16="http://schemas.microsoft.com/office/drawing/2014/main" id="{947A81F6-261F-44F4-B660-7BD323AE29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EECC7194-A4D0-457B-9D3E-53681723AFF7}" type="slidenum">
              <a:rPr lang="ru-RU" smtClean="0"/>
              <a:pPr rtl="0"/>
              <a:t>99</a:t>
            </a:fld>
            <a:endParaRPr lang="ru-RU" dirty="0"/>
          </a:p>
        </p:txBody>
      </p:sp>
      <p:sp>
        <p:nvSpPr>
          <p:cNvPr id="29" name="Заголовок 2">
            <a:extLst>
              <a:ext uri="{FF2B5EF4-FFF2-40B4-BE49-F238E27FC236}">
                <a16:creationId xmlns:a16="http://schemas.microsoft.com/office/drawing/2014/main" id="{1C499D5A-91D2-45BF-B204-6FDFFE97F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2862" y="3184057"/>
            <a:ext cx="7026275" cy="1156635"/>
          </a:xfrm>
          <a:solidFill>
            <a:schemeClr val="tx2">
              <a:alpha val="70000"/>
            </a:schemeClr>
          </a:solidFill>
        </p:spPr>
        <p:txBody>
          <a:bodyPr rtlCol="0"/>
          <a:lstStyle/>
          <a:p>
            <a:pPr algn="ctr" rtl="0"/>
            <a:r>
              <a:rPr lang="ru-RU" sz="8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малайзия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31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6"/>
    </mc:Choice>
    <mc:Fallback>
      <p:transition spd="slow" advTm="3166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MS Healthcare Pitch">
      <a:dk1>
        <a:sysClr val="windowText" lastClr="000000"/>
      </a:dk1>
      <a:lt1>
        <a:sysClr val="window" lastClr="FFFFFF"/>
      </a:lt1>
      <a:dk2>
        <a:srgbClr val="00292E"/>
      </a:dk2>
      <a:lt2>
        <a:srgbClr val="64B2C1"/>
      </a:lt2>
      <a:accent1>
        <a:srgbClr val="F0CDA1"/>
      </a:accent1>
      <a:accent2>
        <a:srgbClr val="107082"/>
      </a:accent2>
      <a:accent3>
        <a:srgbClr val="054854"/>
      </a:accent3>
      <a:accent4>
        <a:srgbClr val="00AEEF"/>
      </a:accent4>
      <a:accent5>
        <a:srgbClr val="F99927"/>
      </a:accent5>
      <a:accent6>
        <a:srgbClr val="EC7216"/>
      </a:accent6>
      <a:hlink>
        <a:srgbClr val="000000"/>
      </a:hlink>
      <a:folHlink>
        <a:srgbClr val="000000"/>
      </a:folHlink>
    </a:clrScheme>
    <a:fontScheme name="MS Healthcare Pitch">
      <a:majorFont>
        <a:latin typeface="Gill Sans MT"/>
        <a:ea typeface=""/>
        <a:cs typeface=""/>
      </a:majorFont>
      <a:minorFont>
        <a:latin typeface="Arial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2"/>
            </a:gs>
            <a:gs pos="100000">
              <a:schemeClr val="accent2"/>
            </a:gs>
          </a:gsLst>
          <a:lin ang="1440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4308985_TF00450287" id="{47236EE0-B714-4C01-AC17-6ED3799A5CB0}" vid="{BB7FA567-E2BE-49ED-812C-18562CD2B8A3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4BDB64-2AF8-42D4-96C8-B6B6F098993C}">
  <ds:schemaRefs>
    <ds:schemaRef ds:uri="http://www.w3.org/XML/1998/namespace"/>
    <ds:schemaRef ds:uri="http://purl.org/dc/elements/1.1/"/>
    <ds:schemaRef ds:uri="http://purl.org/dc/dcmitype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16c05727-aa75-4e4a-9b5f-8a80a1165891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0C66BDC7-24D2-4343-8D41-18F9C23F860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33BAED8-F9E7-4D41-86E9-333473F909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медицинской компании</Template>
  <TotalTime>0</TotalTime>
  <Words>13874</Words>
  <Application>Microsoft Office PowerPoint</Application>
  <PresentationFormat>Широкоэкранный</PresentationFormat>
  <Paragraphs>923</Paragraphs>
  <Slides>118</Slides>
  <Notes>118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118</vt:i4>
      </vt:variant>
    </vt:vector>
  </HeadingPairs>
  <TitlesOfParts>
    <vt:vector size="125" baseType="lpstr">
      <vt:lpstr>Arial</vt:lpstr>
      <vt:lpstr>Arial </vt:lpstr>
      <vt:lpstr>Calibri</vt:lpstr>
      <vt:lpstr>Courier New</vt:lpstr>
      <vt:lpstr>Gill Sans MT</vt:lpstr>
      <vt:lpstr>Times New Roman</vt:lpstr>
      <vt:lpstr>Тема Office</vt:lpstr>
      <vt:lpstr>МЕЖДУНАРОДНЫЙ КОНГРЕСС ПРОМЫШЛЕННИКОВ И ПРЕДПРИНИМАТЕЛЕЙ</vt:lpstr>
      <vt:lpstr>ПРЕДЛОЖЕНИЯ К РАСШИРЕНИЮ мкпп</vt:lpstr>
      <vt:lpstr>Презентация PowerPoint</vt:lpstr>
      <vt:lpstr>КАТАР</vt:lpstr>
      <vt:lpstr>Основные статьи экспорта</vt:lpstr>
      <vt:lpstr>Основные ТОРГОВЫЕ ПАРТНЕРЫ </vt:lpstr>
      <vt:lpstr>НАЦИОНАЛЬНЫЕ СТРАТЕГИИ развитиЯ экономики </vt:lpstr>
      <vt:lpstr>СТРУКТУРЫ ДЛЯ ПАРТНЕРСТВА </vt:lpstr>
      <vt:lpstr>КУВЕЙТ</vt:lpstr>
      <vt:lpstr>КУВЕЙТ</vt:lpstr>
      <vt:lpstr>Основные статьи экспорта</vt:lpstr>
      <vt:lpstr>Основные ТОРГОВЫЕ ПАРТНЕРЫ </vt:lpstr>
      <vt:lpstr>НАЦИОНАЛЬНЫЕ СТРАТЕГИИ РАЗВИТИЯ экономики </vt:lpstr>
      <vt:lpstr>СТРУКТУРЫ ДЛЯ ПАРТНЕРСТВА </vt:lpstr>
      <vt:lpstr>ОБЪЕДИЕННЫЕ АРАБСКИЕ ЭМИРАТЫ</vt:lpstr>
      <vt:lpstr>ОБЪЕДИЕННЫЕ АРАБСКИЕ ЭМИРАТЫ</vt:lpstr>
      <vt:lpstr>Основные статьи экспорта</vt:lpstr>
      <vt:lpstr>Основные ТОРГОВЫЕ ПАРТНЕРЫ </vt:lpstr>
      <vt:lpstr>НАЦИОНАЛЬНЫЕ СТРАТЕГИИ РАЗВИТИЯ экономики </vt:lpstr>
      <vt:lpstr>СТРУКТУРЫ ДЛЯ ПАРТНЕРСТВА </vt:lpstr>
      <vt:lpstr>БАХРЕЙН</vt:lpstr>
      <vt:lpstr>БАХРЕЙН</vt:lpstr>
      <vt:lpstr>Основные статьи экспорта</vt:lpstr>
      <vt:lpstr>Основные ТОРГОВЫЕ ПАРТНЕРЫ </vt:lpstr>
      <vt:lpstr>НАЦИОНАЛЬНЫЕ СТРАТЕГИИ РАЗВИТИЯ экономики </vt:lpstr>
      <vt:lpstr>СТРУКТУРЫ ДЛЯ ПАРТНЕРСТВА </vt:lpstr>
      <vt:lpstr>ЕГИПЕТ</vt:lpstr>
      <vt:lpstr>ЕГИПЕТ</vt:lpstr>
      <vt:lpstr>Основные статьи экспорта</vt:lpstr>
      <vt:lpstr>Основные ТОРГОВЫЕ ПАРТНЕРЫ </vt:lpstr>
      <vt:lpstr>НАЦИОНАЛЬНЫЕ СТРАТЕГИИ РАЗВИТИЯ экономики </vt:lpstr>
      <vt:lpstr>СТРУКТУРЫ ДЛЯ ПАРТНЕРСТВА </vt:lpstr>
      <vt:lpstr>Саудовская аравия</vt:lpstr>
      <vt:lpstr>САУДОВСКАЯ АРАВИЯ</vt:lpstr>
      <vt:lpstr>Основные статьи экспорта</vt:lpstr>
      <vt:lpstr>Основные ТОРГОВЫЕ ПАРТНЕРЫ </vt:lpstr>
      <vt:lpstr>НАЦИОНАЛЬНЫЕ СТРАТЕГИИ РАЗВИТИЯ экономики </vt:lpstr>
      <vt:lpstr>СТРУКТУРЫ ДЛЯ ПАРТНЕРСТВА </vt:lpstr>
      <vt:lpstr>ОМАН</vt:lpstr>
      <vt:lpstr>ОМАН</vt:lpstr>
      <vt:lpstr>Основные статьи экспорта</vt:lpstr>
      <vt:lpstr>Основные ТОРГОВЫЕ ПАРТНЕРЫ </vt:lpstr>
      <vt:lpstr>НАЦИОНАЛЬНЫЕ СТРАТЕГИИ РАЗВИТИЯ экономики </vt:lpstr>
      <vt:lpstr>СТРУКТУРЫ ДЛЯ ПАРТНЕРСТВА </vt:lpstr>
      <vt:lpstr>юар</vt:lpstr>
      <vt:lpstr>юар</vt:lpstr>
      <vt:lpstr>Основные статьи экспорта</vt:lpstr>
      <vt:lpstr>Основные ТОРГОВЫЕ ПАРТНЕРЫ </vt:lpstr>
      <vt:lpstr>НАЦИОНАЛЬНЫЕ СТРАТЕГИИ РАЗВИТИЯ экономики </vt:lpstr>
      <vt:lpstr>СТРУКТУРЫ ДЛЯ ПАРТНЕРСТВА </vt:lpstr>
      <vt:lpstr>НИГЕРИЯ</vt:lpstr>
      <vt:lpstr>НИГЕРИЯ</vt:lpstr>
      <vt:lpstr>Основные статьи экспорта</vt:lpstr>
      <vt:lpstr>Основные ТОРГОВЫЕ ПАРТНЕРЫ </vt:lpstr>
      <vt:lpstr>НАЦИОНАЛЬНЫЕ СТРАТЕГИИ РАЗВИТИЯ экономики </vt:lpstr>
      <vt:lpstr>СТРУКТУРЫ ДЛЯ ПАРТНЕРСТВА </vt:lpstr>
      <vt:lpstr>ТУРЦИЯ</vt:lpstr>
      <vt:lpstr>турция</vt:lpstr>
      <vt:lpstr>Основные статьи экспорта</vt:lpstr>
      <vt:lpstr>Основные ТОРГОВЫЕ ПАРТНЕРЫ </vt:lpstr>
      <vt:lpstr>НАЦИОНАЛЬНЫЕ СТРАТЕГИИ РАЗВИТИЯ экономики </vt:lpstr>
      <vt:lpstr>СТРУКТУРЫ ДЛЯ ПАРТНЕРСТВА </vt:lpstr>
      <vt:lpstr>алжир</vt:lpstr>
      <vt:lpstr>алжир</vt:lpstr>
      <vt:lpstr>Основные статьи экспорта</vt:lpstr>
      <vt:lpstr>Основные ТОРГОВЫЕ ПАРТНЕРЫ </vt:lpstr>
      <vt:lpstr>Национальные стратегии развитиЯ экономики </vt:lpstr>
      <vt:lpstr>СТРУКТУРЫ ДЛЯ ПАРТНЕРСТВА </vt:lpstr>
      <vt:lpstr>иран</vt:lpstr>
      <vt:lpstr>иран</vt:lpstr>
      <vt:lpstr>Основные статьи экспорта</vt:lpstr>
      <vt:lpstr>Основные ТОРГОВЫЕ ПАРТНЕРЫ </vt:lpstr>
      <vt:lpstr>Национальные стратегии развитиЯ экономики </vt:lpstr>
      <vt:lpstr>СТРУКТУРЫ ДЛЯ ПАРТНЕРСТВА </vt:lpstr>
      <vt:lpstr>туркменистан</vt:lpstr>
      <vt:lpstr>туркменистан</vt:lpstr>
      <vt:lpstr>Основные статьи экспорта</vt:lpstr>
      <vt:lpstr>Основные ТОРГОВЫЕ ПАРТНЕРЫ </vt:lpstr>
      <vt:lpstr>Национальные стратегии развитиЯ экономики </vt:lpstr>
      <vt:lpstr>СТРУКТУРЫ ДЛЯ ПАРТНЕРСТВА </vt:lpstr>
      <vt:lpstr>монголия</vt:lpstr>
      <vt:lpstr>монголия</vt:lpstr>
      <vt:lpstr>Основные статьи экспорта</vt:lpstr>
      <vt:lpstr>Основные ТОРГОВЫЕ ПАРТНЕРЫ </vt:lpstr>
      <vt:lpstr>Национальные стратегии развитиЯ экономики </vt:lpstr>
      <vt:lpstr>СТРУКТУРЫ ДЛЯ ПАРТНЕРСТВА </vt:lpstr>
      <vt:lpstr>япония</vt:lpstr>
      <vt:lpstr>япония</vt:lpstr>
      <vt:lpstr>Основные статьи экспорта</vt:lpstr>
      <vt:lpstr>Основные ТОРГОВЫЕ ПАРТНЕРЫ </vt:lpstr>
      <vt:lpstr>НАЦИОНАЛЬНЫЕ СТРАТЕГИИ развитиЯ экономики </vt:lpstr>
      <vt:lpstr>СТРУКТУРЫ ДЛЯ ПАРТНЕРСТВА </vt:lpstr>
      <vt:lpstr>сингапур</vt:lpstr>
      <vt:lpstr>сингапур</vt:lpstr>
      <vt:lpstr>Основные статьи экспорта</vt:lpstr>
      <vt:lpstr>Основные ТОРГОВЫЕ ПАРТНЕРЫ </vt:lpstr>
      <vt:lpstr>НАЦИОНАЛЬНЫЕ СТРАТЕГИИ развитиЯ экономики </vt:lpstr>
      <vt:lpstr>СТРУКТУРЫ ДЛЯ ПАРТНЕРСТВА </vt:lpstr>
      <vt:lpstr>малайзия</vt:lpstr>
      <vt:lpstr>малайзия</vt:lpstr>
      <vt:lpstr>Основные статьи экспорта</vt:lpstr>
      <vt:lpstr>Основные ТОРГОВЫЕ ПАРТНЕРЫ </vt:lpstr>
      <vt:lpstr>НАЦИОНАЛЬНЫЕ СТРАТЕГИИ развитиЯ экономики </vt:lpstr>
      <vt:lpstr>СТРУКТУРЫ ДЛЯ ПАРТНЕРСТВА </vt:lpstr>
      <vt:lpstr>индонезия</vt:lpstr>
      <vt:lpstr>индонезия</vt:lpstr>
      <vt:lpstr>Основные статьи экспорта</vt:lpstr>
      <vt:lpstr>Основные ТОРГОВЫЕ ПАРТНЕРЫ </vt:lpstr>
      <vt:lpstr>НАЦИОНАЛЬНЫЕ СТРАТЕГИИ развитиЯ экономики </vt:lpstr>
      <vt:lpstr>СТРУКТУРЫ ДЛЯ ПАРТНЕРСТВА </vt:lpstr>
      <vt:lpstr>Презентация PowerPoint</vt:lpstr>
      <vt:lpstr>комеса</vt:lpstr>
      <vt:lpstr>САДК</vt:lpstr>
      <vt:lpstr>Презентация PowerPoint</vt:lpstr>
      <vt:lpstr>АСЕАН</vt:lpstr>
      <vt:lpstr>АТЭС</vt:lpstr>
      <vt:lpstr>БРИКС</vt:lpstr>
      <vt:lpstr>ЗАСЕДАНИЕ  СОВЕТА МКПП  Турецкая Республика г. Стамбул, 9 апреля 2021г.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2021-03-30T10:07:39Z</dcterms:created>
  <dcterms:modified xsi:type="dcterms:W3CDTF">2021-04-09T06:03:51Z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